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3" r:id="rId3"/>
  </p:sldMasterIdLst>
  <p:notesMasterIdLst>
    <p:notesMasterId r:id="rId21"/>
  </p:notesMasterIdLst>
  <p:sldIdLst>
    <p:sldId id="259" r:id="rId4"/>
    <p:sldId id="260" r:id="rId5"/>
    <p:sldId id="380" r:id="rId6"/>
    <p:sldId id="381" r:id="rId7"/>
    <p:sldId id="560" r:id="rId8"/>
    <p:sldId id="430" r:id="rId9"/>
    <p:sldId id="652" r:id="rId10"/>
    <p:sldId id="384" r:id="rId11"/>
    <p:sldId id="385" r:id="rId12"/>
    <p:sldId id="388" r:id="rId13"/>
    <p:sldId id="389" r:id="rId14"/>
    <p:sldId id="612" r:id="rId15"/>
    <p:sldId id="391" r:id="rId16"/>
    <p:sldId id="654" r:id="rId17"/>
    <p:sldId id="390" r:id="rId18"/>
    <p:sldId id="515" r:id="rId19"/>
    <p:sldId id="613" r:id="rId20"/>
    <p:sldId id="516" r:id="rId22"/>
    <p:sldId id="392" r:id="rId23"/>
    <p:sldId id="393" r:id="rId24"/>
    <p:sldId id="695" r:id="rId25"/>
    <p:sldId id="694" r:id="rId26"/>
    <p:sldId id="394" r:id="rId27"/>
    <p:sldId id="727" r:id="rId28"/>
    <p:sldId id="728" r:id="rId29"/>
    <p:sldId id="615" r:id="rId30"/>
    <p:sldId id="395" r:id="rId31"/>
    <p:sldId id="696" r:id="rId32"/>
    <p:sldId id="410" r:id="rId33"/>
    <p:sldId id="518" r:id="rId34"/>
    <p:sldId id="411" r:id="rId35"/>
    <p:sldId id="412" r:id="rId36"/>
    <p:sldId id="482" r:id="rId37"/>
    <p:sldId id="413" r:id="rId38"/>
    <p:sldId id="368" r:id="rId39"/>
    <p:sldId id="697" r:id="rId40"/>
    <p:sldId id="414" r:id="rId41"/>
    <p:sldId id="422" r:id="rId42"/>
    <p:sldId id="426" r:id="rId43"/>
    <p:sldId id="425" r:id="rId44"/>
    <p:sldId id="617" r:id="rId45"/>
    <p:sldId id="429" r:id="rId46"/>
    <p:sldId id="467" r:id="rId47"/>
    <p:sldId id="468" r:id="rId48"/>
    <p:sldId id="469" r:id="rId49"/>
    <p:sldId id="428" r:id="rId50"/>
    <p:sldId id="470" r:id="rId51"/>
    <p:sldId id="421" r:id="rId52"/>
    <p:sldId id="476" r:id="rId53"/>
    <p:sldId id="477" r:id="rId54"/>
    <p:sldId id="478" r:id="rId55"/>
    <p:sldId id="479" r:id="rId56"/>
    <p:sldId id="481" r:id="rId57"/>
  </p:sldIdLst>
  <p:sldSz cx="12192000" cy="6858000"/>
  <p:notesSz cx="6858000" cy="9144000"/>
  <p:embeddedFontLst>
    <p:embeddedFont>
      <p:font typeface="微软雅黑" panose="020B0503020204020204" pitchFamily="34" charset="-122"/>
      <p:regular r:id="rId61"/>
    </p:embeddedFont>
    <p:embeddedFont>
      <p:font typeface="Calibri Light" panose="020F0302020204030204" pitchFamily="34" charset="0"/>
      <p:regular r:id="rId62"/>
      <p:italic r:id="rId63"/>
    </p:embeddedFont>
    <p:embeddedFont>
      <p:font typeface="Calibri" panose="020F0502020204030204" charset="0"/>
      <p:regular r:id="rId64"/>
      <p:bold r:id="rId65"/>
      <p:italic r:id="rId66"/>
      <p:boldItalic r:id="rId67"/>
    </p:embeddedFont>
    <p:embeddedFont>
      <p:font typeface="楷体" panose="02010609060101010101" pitchFamily="49" charset="-122"/>
      <p:regular r:id="rId68"/>
    </p:embeddedFont>
    <p:embeddedFont>
      <p:font typeface="黑体" panose="02010609060101010101" pitchFamily="49" charset="-122"/>
      <p:regular r:id="rId69"/>
    </p:embeddedFont>
    <p:embeddedFont>
      <p:font typeface="BatangChe" panose="02030609000101010101" pitchFamily="49" charset="-127"/>
      <p:regular r:id="rId70"/>
    </p:embeddedFont>
    <p:embeddedFont>
      <p:font typeface="等线" panose="02010600030101010101" charset="0"/>
      <p:regular r:id="rId7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FFFF"/>
    <a:srgbClr val="A40706"/>
    <a:srgbClr val="DFB597"/>
    <a:srgbClr val="345692"/>
    <a:srgbClr val="17C0D4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1" autoAdjust="0"/>
    <p:restoredTop sz="94660"/>
  </p:normalViewPr>
  <p:slideViewPr>
    <p:cSldViewPr snapToGrid="0">
      <p:cViewPr varScale="1">
        <p:scale>
          <a:sx n="85" d="100"/>
          <a:sy n="85" d="100"/>
        </p:scale>
        <p:origin x="-581" y="-72"/>
      </p:cViewPr>
      <p:guideLst>
        <p:guide orient="horz" pos="2137"/>
        <p:guide pos="38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1" Type="http://schemas.openxmlformats.org/officeDocument/2006/relationships/font" Target="fonts/font11.fntdata"/><Relationship Id="rId70" Type="http://schemas.openxmlformats.org/officeDocument/2006/relationships/font" Target="fonts/font10.fntdata"/><Relationship Id="rId7" Type="http://schemas.openxmlformats.org/officeDocument/2006/relationships/slide" Target="slides/slide4.xml"/><Relationship Id="rId69" Type="http://schemas.openxmlformats.org/officeDocument/2006/relationships/font" Target="fonts/font9.fntdata"/><Relationship Id="rId68" Type="http://schemas.openxmlformats.org/officeDocument/2006/relationships/font" Target="fonts/font8.fntdata"/><Relationship Id="rId67" Type="http://schemas.openxmlformats.org/officeDocument/2006/relationships/font" Target="fonts/font7.fntdata"/><Relationship Id="rId66" Type="http://schemas.openxmlformats.org/officeDocument/2006/relationships/font" Target="fonts/font6.fntdata"/><Relationship Id="rId65" Type="http://schemas.openxmlformats.org/officeDocument/2006/relationships/font" Target="fonts/font5.fntdata"/><Relationship Id="rId64" Type="http://schemas.openxmlformats.org/officeDocument/2006/relationships/font" Target="fonts/font4.fntdata"/><Relationship Id="rId63" Type="http://schemas.openxmlformats.org/officeDocument/2006/relationships/font" Target="fonts/font3.fntdata"/><Relationship Id="rId62" Type="http://schemas.openxmlformats.org/officeDocument/2006/relationships/font" Target="fonts/font2.fntdata"/><Relationship Id="rId61" Type="http://schemas.openxmlformats.org/officeDocument/2006/relationships/font" Target="fonts/font1.fntdata"/><Relationship Id="rId60" Type="http://schemas.openxmlformats.org/officeDocument/2006/relationships/tableStyles" Target="tableStyles.xml"/><Relationship Id="rId6" Type="http://schemas.openxmlformats.org/officeDocument/2006/relationships/slide" Target="slides/slide3.xml"/><Relationship Id="rId59" Type="http://schemas.openxmlformats.org/officeDocument/2006/relationships/viewProps" Target="viewProps.xml"/><Relationship Id="rId58" Type="http://schemas.openxmlformats.org/officeDocument/2006/relationships/presProps" Target="presProps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2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7" Type="http://schemas.openxmlformats.org/officeDocument/2006/relationships/image" Target="../media/image4.png"/><Relationship Id="rId6" Type="http://schemas.openxmlformats.org/officeDocument/2006/relationships/oleObject" Target="../embeddings/oleObject3.bin"/><Relationship Id="rId5" Type="http://schemas.openxmlformats.org/officeDocument/2006/relationships/image" Target="../media/image3.png"/><Relationship Id="rId4" Type="http://schemas.openxmlformats.org/officeDocument/2006/relationships/oleObject" Target="../embeddings/oleObject2.bin"/><Relationship Id="rId3" Type="http://schemas.openxmlformats.org/officeDocument/2006/relationships/image" Target="../media/image2.png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86B75-13C2-4541-847C-E4684802265F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7D9D8-2F79-49CC-8215-262C686D35F0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5" name="图片 2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0"/>
            <a:ext cx="1221581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1581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BB620-E753-4B10-87ED-9EA45797A8AE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FFE65D-B6FE-4E71-ABAA-CA4873DF341A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1CA5F-10A1-42FA-B65D-81C2825D57A5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D70D04-1D75-4474-B61F-5198CD482D62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9"/>
          <a:stretch>
            <a:fillRect/>
          </a:stretch>
        </p:blipFill>
        <p:spPr>
          <a:xfrm>
            <a:off x="0" y="-107576"/>
            <a:ext cx="12192000" cy="6965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solidFill>
          <a:srgbClr val="DFB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" r="6" b="1646"/>
          <a:stretch>
            <a:fillRect/>
          </a:stretch>
        </p:blipFill>
        <p:spPr>
          <a:xfrm>
            <a:off x="208548" y="224589"/>
            <a:ext cx="11742820" cy="6400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8"/>
          <p:cNvSpPr/>
          <p:nvPr/>
        </p:nvSpPr>
        <p:spPr>
          <a:xfrm flipV="1">
            <a:off x="0" y="1065213"/>
            <a:ext cx="12192000" cy="87312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/>
          <a:lstStyle/>
          <a:p>
            <a:pPr lvl="0" eaLnBrk="1" hangingPunct="1"/>
            <a:endParaRPr lang="zh-CN" altLang="en-US" sz="1800" dirty="0">
              <a:latin typeface="Arial" panose="020B0604020202020204" pitchFamily="34" charset="0"/>
            </a:endParaRPr>
          </a:p>
        </p:txBody>
      </p:sp>
      <p:graphicFrame>
        <p:nvGraphicFramePr>
          <p:cNvPr id="7171" name="Object 43"/>
          <p:cNvGraphicFramePr/>
          <p:nvPr/>
        </p:nvGraphicFramePr>
        <p:xfrm>
          <a:off x="0" y="0"/>
          <a:ext cx="121920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2" imgW="15290800" imgH="1955800" progId="">
                  <p:embed/>
                </p:oleObj>
              </mc:Choice>
              <mc:Fallback>
                <p:oleObj name="" r:id="rId2" imgW="15290800" imgH="1955800" progId="">
                  <p:embed/>
                  <p:pic>
                    <p:nvPicPr>
                      <p:cNvPr id="0" name="图片 3086" descr="image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10525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Line 44"/>
          <p:cNvSpPr/>
          <p:nvPr/>
        </p:nvSpPr>
        <p:spPr>
          <a:xfrm>
            <a:off x="0" y="1096963"/>
            <a:ext cx="12192000" cy="0"/>
          </a:xfrm>
          <a:prstGeom prst="line">
            <a:avLst/>
          </a:prstGeom>
          <a:ln w="9525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sp>
      <p:graphicFrame>
        <p:nvGraphicFramePr>
          <p:cNvPr id="7173" name="Object 12"/>
          <p:cNvGraphicFramePr/>
          <p:nvPr userDrawn="1"/>
        </p:nvGraphicFramePr>
        <p:xfrm>
          <a:off x="0" y="0"/>
          <a:ext cx="121920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r:id="rId4" imgW="5156200" imgH="838200" progId="">
                  <p:embed/>
                </p:oleObj>
              </mc:Choice>
              <mc:Fallback>
                <p:oleObj name="" r:id="rId4" imgW="5156200" imgH="838200" progId="">
                  <p:embed/>
                  <p:pic>
                    <p:nvPicPr>
                      <p:cNvPr id="0" name="图片 3089" descr="image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10525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4" name="Object 14"/>
          <p:cNvGraphicFramePr/>
          <p:nvPr userDrawn="1"/>
        </p:nvGraphicFramePr>
        <p:xfrm>
          <a:off x="0" y="6524625"/>
          <a:ext cx="12192000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" r:id="rId6" imgW="5156200" imgH="838200" progId="">
                  <p:embed/>
                </p:oleObj>
              </mc:Choice>
              <mc:Fallback>
                <p:oleObj name="" r:id="rId6" imgW="5156200" imgH="838200" progId="">
                  <p:embed/>
                  <p:pic>
                    <p:nvPicPr>
                      <p:cNvPr id="0" name="图片 3090" descr="image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6524625"/>
                        <a:ext cx="12192000" cy="3333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4368800" y="6480175"/>
            <a:ext cx="2844800" cy="292100"/>
          </a:xfrm>
        </p:spPr>
        <p:txBody>
          <a:bodyPr/>
          <a:lstStyle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041DF5-0047-43F7-9CDA-61D0F256290B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BC738-3C58-4C83-AA02-38425C979098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C484B-9F8B-4DED-BF49-46792C5EC9C8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AA2FA-5086-425E-87D0-A92AC5FEA78B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F423F7-8EC3-46E9-B63C-F168B82A0C07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0ED41A-DC69-4FB6-8802-B091AB971708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3" Type="http://schemas.openxmlformats.org/officeDocument/2006/relationships/theme" Target="../theme/theme2.xml"/><Relationship Id="rId12" Type="http://schemas.openxmlformats.org/officeDocument/2006/relationships/image" Target="../media/image6.png"/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smtClean="0">
                <a:sym typeface="Calibri Light" panose="020F0302020204030204" pitchFamily="34" charset="0"/>
              </a:rPr>
              <a:t>单击此处编辑母版标题样式</a:t>
            </a:r>
            <a:endParaRPr lang="zh-CN" smtClean="0">
              <a:sym typeface="Calibri Light" panose="020F0302020204030204" pitchFamily="34" charset="0"/>
            </a:endParaRP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smtClean="0">
                <a:sym typeface="Calibri" panose="020F0502020204030204" charset="0"/>
              </a:rPr>
              <a:t>单击此处编辑母版文本样式</a:t>
            </a:r>
            <a:endParaRPr lang="zh-CN" smtClean="0">
              <a:sym typeface="Calibri" panose="020F0502020204030204" charset="0"/>
            </a:endParaRPr>
          </a:p>
          <a:p>
            <a:pPr lvl="1"/>
            <a:r>
              <a:rPr lang="zh-CN" smtClean="0">
                <a:sym typeface="Calibri" panose="020F0502020204030204" charset="0"/>
              </a:rPr>
              <a:t>第二级</a:t>
            </a:r>
            <a:endParaRPr lang="zh-CN" smtClean="0">
              <a:sym typeface="Calibri" panose="020F0502020204030204" charset="0"/>
            </a:endParaRPr>
          </a:p>
          <a:p>
            <a:pPr lvl="2"/>
            <a:r>
              <a:rPr lang="zh-CN" smtClean="0">
                <a:sym typeface="Calibri" panose="020F0502020204030204" charset="0"/>
              </a:rPr>
              <a:t>第三级</a:t>
            </a:r>
            <a:endParaRPr lang="zh-CN" smtClean="0">
              <a:sym typeface="Calibri" panose="020F0502020204030204" charset="0"/>
            </a:endParaRPr>
          </a:p>
          <a:p>
            <a:pPr lvl="3"/>
            <a:r>
              <a:rPr lang="zh-CN" smtClean="0">
                <a:sym typeface="Calibri" panose="020F0502020204030204" charset="0"/>
              </a:rPr>
              <a:t>第四级</a:t>
            </a:r>
            <a:endParaRPr lang="zh-CN" smtClean="0">
              <a:sym typeface="Calibri" panose="020F0502020204030204" charset="0"/>
            </a:endParaRPr>
          </a:p>
          <a:p>
            <a:pPr lvl="4"/>
            <a:r>
              <a:rPr lang="zh-CN" smtClean="0">
                <a:sym typeface="Calibri" panose="020F0502020204030204" charset="0"/>
              </a:rPr>
              <a:t>第五级</a:t>
            </a:r>
            <a:endParaRPr lang="zh-CN" smtClean="0">
              <a:sym typeface="Calibri" panose="020F0502020204030204" charset="0"/>
            </a:endParaRP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91F423F7-8EC3-46E9-B63C-F168B82A0C07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0CD2B8A-7B0A-4A31-81E5-55E72F85B137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9" name="图片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-9525" y="-11113"/>
            <a:ext cx="12214225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hf sldNum="0" hdr="0" ftr="0"/>
  <p:txStyles>
    <p:titleStyle>
      <a:lvl1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alibri" panose="020F0502020204030204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1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1" Type="http://schemas.openxmlformats.org/officeDocument/2006/relationships/image" Target="../media/image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9"/>
          <a:stretch>
            <a:fillRect/>
          </a:stretch>
        </p:blipFill>
        <p:spPr>
          <a:xfrm>
            <a:off x="198755" y="2193925"/>
            <a:ext cx="11748135" cy="4445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16200000">
            <a:off x="5650230" y="-2537460"/>
            <a:ext cx="1659255" cy="10019030"/>
          </a:xfrm>
          <a:prstGeom prst="rect">
            <a:avLst/>
          </a:prstGeom>
          <a:noFill/>
          <a:ln w="381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vert="eaVert" wrap="square" rtlCol="0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kumimoji="1" lang="zh-CN" altLang="en-US" sz="4800" b="1" dirty="0">
                <a:solidFill>
                  <a:srgbClr val="A40706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FZQingKeBenYueSongS-R-GB" charset="-122"/>
              </a:rPr>
              <a:t>单元五：中华</a:t>
            </a:r>
            <a:r>
              <a:rPr kumimoji="1" lang="zh-CN" altLang="en-US" sz="4800" b="1" dirty="0">
                <a:solidFill>
                  <a:srgbClr val="A40706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FZQingKeBenYueSongS-R-GB" charset="-122"/>
                <a:sym typeface="+mn-ea"/>
              </a:rPr>
              <a:t>文明的辉煌与危机</a:t>
            </a:r>
            <a:endParaRPr kumimoji="1" lang="zh-CN" altLang="en-US" sz="4800" b="1" dirty="0">
              <a:solidFill>
                <a:srgbClr val="A40706"/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FZQingKeBenYueSongS-R-GB" charset="-122"/>
              <a:sym typeface="+mn-ea"/>
            </a:endParaRPr>
          </a:p>
          <a:p>
            <a:pPr algn="r" fontAlgn="auto">
              <a:lnSpc>
                <a:spcPct val="120000"/>
              </a:lnSpc>
            </a:pPr>
            <a:r>
              <a:rPr kumimoji="1" lang="en-US" altLang="zh-CN" sz="3200" b="1" dirty="0">
                <a:solidFill>
                  <a:srgbClr val="A40706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FZQingKeBenYueSongS-R-GB" charset="-122"/>
                <a:sym typeface="+mn-ea"/>
              </a:rPr>
              <a:t>——</a:t>
            </a:r>
            <a:r>
              <a:rPr kumimoji="1" lang="zh-CN" altLang="en-US" sz="3200" b="1" dirty="0">
                <a:solidFill>
                  <a:srgbClr val="A40706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FZQingKeBenYueSongS-R-GB" charset="-122"/>
                <a:sym typeface="+mn-ea"/>
              </a:rPr>
              <a:t>明清社会转型与社会停滞</a:t>
            </a:r>
            <a:endParaRPr kumimoji="1" lang="zh-CN" altLang="en-US" sz="3200" b="1" dirty="0">
              <a:solidFill>
                <a:srgbClr val="A40706"/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FZQingKeBenYueSongS-R-GB" charset="-122"/>
              <a:sym typeface="+mn-ea"/>
            </a:endParaRPr>
          </a:p>
        </p:txBody>
      </p:sp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 descr="0"/>
          <p:cNvPicPr>
            <a:picLocks noChangeAspect="1"/>
          </p:cNvPicPr>
          <p:nvPr/>
        </p:nvPicPr>
        <p:blipFill>
          <a:blip r:embed="rId2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3205" y="302895"/>
            <a:ext cx="2317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【研读教材】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81910" y="706755"/>
            <a:ext cx="160782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知识梳理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525770" y="228600"/>
            <a:ext cx="835025" cy="1318895"/>
          </a:xfrm>
          <a:prstGeom prst="rect">
            <a:avLst/>
          </a:prstGeom>
          <a:solidFill>
            <a:srgbClr val="A407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507355" y="341630"/>
            <a:ext cx="859790" cy="1320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4400" b="1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FZQingKeBenYueSongS-R-GB" charset="-122"/>
              </a:rPr>
              <a:t>政治</a:t>
            </a:r>
            <a:endParaRPr kumimoji="1" lang="zh-CN" altLang="en-US" sz="4400" b="1" dirty="0">
              <a:solidFill>
                <a:schemeClr val="bg1"/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FZQingKeBenYueSongS-R-GB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23826" y="1547193"/>
            <a:ext cx="11412000" cy="472757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en-US" altLang="zh-CN" sz="2800" b="1" kern="1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废除丞</a:t>
            </a: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相，强化六部</a:t>
            </a:r>
            <a:endParaRPr lang="zh-CN" altLang="zh-CN" sz="28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(2)</a:t>
            </a: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措施：</a:t>
            </a:r>
            <a:endParaRPr lang="zh-CN" altLang="zh-CN" sz="28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8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①诛其人：</a:t>
            </a: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以“谋反罪”诛杀丞相胡惟庸；</a:t>
            </a:r>
            <a:endParaRPr lang="zh-CN" altLang="zh-CN" sz="26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endParaRPr lang="zh-CN" altLang="zh-CN" sz="26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endParaRPr lang="zh-CN" altLang="zh-CN" sz="26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②废其制：裁撤</a:t>
            </a:r>
            <a:r>
              <a:rPr lang="zh-CN" altLang="zh-CN" sz="2600" b="1" u="sng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</a:t>
            </a: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，中央行政权分属六部；直接对皇帝负责</a:t>
            </a:r>
            <a:endParaRPr lang="zh-CN" altLang="zh-CN" sz="26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③永不立：朱元璋下令以后不许再立丞相；</a:t>
            </a:r>
            <a:endParaRPr lang="zh-CN" altLang="zh-CN" sz="26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endParaRPr lang="zh-CN" altLang="zh-CN" sz="26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14420" y="4488180"/>
            <a:ext cx="256857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/>
                <a:ea typeface="华文细黑"/>
                <a:cs typeface="Times New Roman" panose="02020603050405020304"/>
              </a:rPr>
              <a:t>中书省和丞相</a:t>
            </a:r>
            <a:endParaRPr lang="zh-CN" altLang="zh-CN" sz="2800" kern="100" dirty="0">
              <a:solidFill>
                <a:srgbClr val="C00000"/>
              </a:solidFill>
              <a:latin typeface="Times New Roman" panose="02020603050405020304"/>
              <a:ea typeface="华文细黑"/>
              <a:cs typeface="Times New Roman" panose="02020603050405020304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11250" y="5765165"/>
            <a:ext cx="9335135" cy="489585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  <a:prstDash val="lgDash"/>
          </a:ln>
        </p:spPr>
        <p:txBody>
          <a:bodyPr wrap="square" lIns="121898" tIns="60948" rIns="121898" bIns="60948">
            <a:spAutoFit/>
          </a:bodyPr>
          <a:lstStyle/>
          <a:p>
            <a:pPr algn="just"/>
            <a:r>
              <a:rPr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“以后嗣君，其勿得议置丞相。臣下有奏请设立者，论以极刑。”</a:t>
            </a:r>
            <a:endParaRPr altLang="zh-CN"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10615" y="3507740"/>
            <a:ext cx="9335135" cy="859155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  <a:prstDash val="lgDash"/>
          </a:ln>
        </p:spPr>
        <p:txBody>
          <a:bodyPr wrap="square" lIns="121898" tIns="60948" rIns="121898" bIns="60948">
            <a:spAutoFit/>
          </a:bodyPr>
          <a:lstStyle/>
          <a:p>
            <a:pPr algn="just"/>
            <a:r>
              <a:rPr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有学者指出：所谓的胡谓庸案只是一个借口，目的就在于解决君权与相权的矛盾，结果是彻底废除了宰相制度。</a:t>
            </a:r>
            <a:endParaRPr altLang="zh-CN"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bldLvl="0" animBg="1"/>
      <p:bldP spid="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3205" y="302895"/>
            <a:ext cx="2317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【研读教材】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81910" y="706755"/>
            <a:ext cx="160782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知识梳理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525770" y="228600"/>
            <a:ext cx="835025" cy="1318895"/>
          </a:xfrm>
          <a:prstGeom prst="rect">
            <a:avLst/>
          </a:prstGeom>
          <a:solidFill>
            <a:srgbClr val="A407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507355" y="341630"/>
            <a:ext cx="859790" cy="1320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4400" b="1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FZQingKeBenYueSongS-R-GB" charset="-122"/>
              </a:rPr>
              <a:t>政治</a:t>
            </a:r>
            <a:endParaRPr kumimoji="1" lang="zh-CN" altLang="en-US" sz="4400" b="1" dirty="0">
              <a:solidFill>
                <a:schemeClr val="bg1"/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FZQingKeBenYueSongS-R-GB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23826" y="1059513"/>
            <a:ext cx="11412000" cy="472757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en-US" altLang="zh-CN" sz="2800" b="1" kern="1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废除</a:t>
            </a: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宰相，强化六部</a:t>
            </a:r>
            <a:endParaRPr lang="zh-CN" altLang="zh-CN" sz="28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(3)</a:t>
            </a: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影响：</a:t>
            </a:r>
            <a:endParaRPr lang="zh-CN" altLang="zh-CN" sz="28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8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①秦朝以来的</a:t>
            </a:r>
            <a:r>
              <a:rPr lang="zh-CN" altLang="zh-CN" sz="2600" b="1" u="sng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</a:t>
            </a: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宣告废除，君主专制进一步强化。</a:t>
            </a:r>
            <a:endParaRPr lang="zh-CN" altLang="zh-CN" sz="26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②</a:t>
            </a: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皇帝集皇权和相权于一身，君主专制进一步加强。</a:t>
            </a:r>
            <a:endParaRPr lang="zh-CN" altLang="zh-CN" sz="26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endParaRPr lang="zh-CN" altLang="zh-CN" sz="2600" b="1" kern="1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endParaRPr lang="zh-CN" altLang="zh-CN" sz="2600" b="1" kern="1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③导致宦官专权。</a:t>
            </a:r>
            <a:endParaRPr lang="zh-CN" altLang="zh-CN" sz="26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endParaRPr lang="zh-CN" altLang="zh-CN" sz="26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36595" y="2384425"/>
            <a:ext cx="188531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/>
                <a:ea typeface="华文细黑"/>
                <a:cs typeface="Times New Roman" panose="02020603050405020304"/>
              </a:rPr>
              <a:t>宰相制度</a:t>
            </a:r>
            <a:endParaRPr lang="zh-CN" altLang="zh-CN" sz="2800" kern="100" dirty="0">
              <a:solidFill>
                <a:srgbClr val="C00000"/>
              </a:solidFill>
              <a:latin typeface="Times New Roman" panose="02020603050405020304"/>
              <a:ea typeface="华文细黑"/>
              <a:cs typeface="Times New Roman" panose="020206030504050203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42570" y="3436620"/>
            <a:ext cx="11602720" cy="1228090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  <a:prstDash val="lgDash"/>
          </a:ln>
        </p:spPr>
        <p:txBody>
          <a:bodyPr wrap="square" lIns="121898" tIns="60948" rIns="121898" bIns="60948">
            <a:spAutoFit/>
          </a:bodyPr>
          <a:lstStyle/>
          <a:p>
            <a:pPr algn="just"/>
            <a:r>
              <a:rPr 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皇帝直接统治六部具体行政机构，</a:t>
            </a:r>
            <a:r>
              <a:rPr altLang="zh-CN" sz="24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相权与君权合二为一，集国家元首和政府首脑于一身</a:t>
            </a:r>
            <a:r>
              <a:rPr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。朱元璋精力充沛、断事果决。据吴晗统计，朱元璋平均每天批阅奏折208件，处理事情424件。可能是历史上最忙的皇帝。</a:t>
            </a:r>
            <a:endParaRPr altLang="zh-CN"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82575" y="5116195"/>
            <a:ext cx="11602720" cy="1597660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  <a:prstDash val="lgDash"/>
          </a:ln>
        </p:spPr>
        <p:txBody>
          <a:bodyPr wrap="square" lIns="121898" tIns="60948" rIns="121898" bIns="60948">
            <a:spAutoFit/>
          </a:bodyPr>
          <a:lstStyle/>
          <a:p>
            <a:pPr algn="just"/>
            <a:r>
              <a:rPr 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明代宦官专权的表现：</a:t>
            </a:r>
            <a:r>
              <a:rPr 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一是</a:t>
            </a:r>
            <a:r>
              <a:rPr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干预朝政，宦官通过代批奏章来干预朝政。</a:t>
            </a:r>
            <a:r>
              <a:rPr 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️</a:t>
            </a:r>
            <a:r>
              <a:rPr 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⃣</a:t>
            </a: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二是</a:t>
            </a:r>
            <a:r>
              <a:rPr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任免官员，宦官得势时，内阁首辅及六部尚书，他们都可以任意进退。三是监军统兵，通过直接担任军事指挥官来控制军权，如1405年命郑和率兵两万下南洋，四是操纵厂卫，东厂、西厂、内行厂、锦衣卫衙门等特务机关是明代所独有的。</a:t>
            </a:r>
            <a:endParaRPr altLang="zh-CN"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ldLvl="0" animBg="1"/>
      <p:bldP spid="8" grpId="1" bldLvl="0" animBg="1"/>
      <p:bldP spid="9" grpId="0" bldLvl="0" animBg="1"/>
      <p:bldP spid="9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 flipH="1">
            <a:off x="301625" y="1038860"/>
            <a:ext cx="108140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丞相与宰相的区别</a:t>
            </a:r>
            <a:endParaRPr lang="zh-CN" altLang="en-US" sz="3600"/>
          </a:p>
          <a:p>
            <a:endParaRPr lang="zh-CN" altLang="en-US" sz="3600"/>
          </a:p>
        </p:txBody>
      </p:sp>
      <p:sp>
        <p:nvSpPr>
          <p:cNvPr id="3" name="文本框 2"/>
          <p:cNvSpPr txBox="1"/>
          <p:nvPr/>
        </p:nvSpPr>
        <p:spPr>
          <a:xfrm>
            <a:off x="1142365" y="339725"/>
            <a:ext cx="9645650" cy="6277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/>
              <a:t>1</a:t>
            </a:r>
            <a:r>
              <a:rPr lang="zh-CN" altLang="en-US" sz="3200" b="1"/>
              <a:t>、</a:t>
            </a:r>
            <a:r>
              <a:rPr lang="zh-CN" altLang="en-US" sz="3200" b="1">
                <a:solidFill>
                  <a:srgbClr val="FF0000"/>
                </a:solidFill>
                <a:sym typeface="+mn-ea"/>
              </a:rPr>
              <a:t>宰相是中国古代最高行政长官的通称，也是一种制度</a:t>
            </a:r>
            <a:r>
              <a:rPr lang="zh-CN" altLang="en-US" sz="3200" b="1">
                <a:sym typeface="+mn-ea"/>
              </a:rPr>
              <a:t>。不同时期有不同称呼：“宰”的意思是主宰，商朝时为管理家务和奴隶之官；周朝有执掌国政的太宰，也有掌贵族家务的家宰、掌管一邑的邑宰，实已为官的通称。相，本为相礼之人，字义有辅佐之意。宰相联称，始见于《韩非子·显学》，但只有辽代以其为正式官名，其它各代所指官名与职权广狭则不同，而且名目繁多。</a:t>
            </a:r>
            <a:endParaRPr lang="zh-CN" altLang="en-US" sz="3200" b="1"/>
          </a:p>
          <a:p>
            <a:r>
              <a:rPr lang="zh-CN" altLang="en-US" sz="3200" b="1"/>
              <a:t>2、</a:t>
            </a:r>
            <a:r>
              <a:rPr lang="zh-CN" altLang="en-US" sz="3200" b="1">
                <a:solidFill>
                  <a:srgbClr val="FF0000"/>
                </a:solidFill>
              </a:rPr>
              <a:t>丞相，是中国古代最高官职的一个称呼，是一个实质的官名</a:t>
            </a:r>
            <a:r>
              <a:rPr lang="zh-CN" altLang="en-US" sz="3200" b="1"/>
              <a:t>。代替皇帝统帅文武百官、辅佐皇帝总理国政的最高领导。自从战国时期设立丞相，一直到明太祖废除丞相制度，时间跨度长达一千六百年之久。</a:t>
            </a:r>
            <a:endParaRPr lang="zh-CN" altLang="en-US" sz="3200" b="1"/>
          </a:p>
          <a:p>
            <a:r>
              <a:rPr lang="zh-CN" altLang="en-US"/>
              <a:t>　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3205" y="302895"/>
            <a:ext cx="2317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【研读教材】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81910" y="706755"/>
            <a:ext cx="160782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知识梳理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525770" y="228600"/>
            <a:ext cx="835025" cy="1318895"/>
          </a:xfrm>
          <a:prstGeom prst="rect">
            <a:avLst/>
          </a:prstGeom>
          <a:solidFill>
            <a:srgbClr val="A407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507355" y="341630"/>
            <a:ext cx="859790" cy="1320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4400" b="1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FZQingKeBenYueSongS-R-GB" charset="-122"/>
              </a:rPr>
              <a:t>政治</a:t>
            </a:r>
            <a:endParaRPr kumimoji="1" lang="zh-CN" altLang="en-US" sz="4400" b="1" dirty="0">
              <a:solidFill>
                <a:schemeClr val="bg1"/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FZQingKeBenYueSongS-R-GB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62231" y="994743"/>
            <a:ext cx="11412000" cy="584009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en-US" altLang="zh-CN" sz="2800" b="1" kern="1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设立内阁</a:t>
            </a: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，辅助决策</a:t>
            </a:r>
            <a:endParaRPr lang="zh-CN" altLang="zh-CN" sz="28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 defTabSz="457200" fontAlgn="auto">
              <a:lnSpc>
                <a:spcPct val="125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(1)</a:t>
            </a: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背景：</a:t>
            </a:r>
            <a:endParaRPr lang="zh-CN" altLang="zh-CN" sz="28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 defTabSz="457200" fontAlgn="auto">
              <a:lnSpc>
                <a:spcPct val="125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8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废除丞相后，全国重大政务都由皇帝决断，政务繁多。</a:t>
            </a:r>
            <a:endParaRPr lang="zh-CN" altLang="zh-CN" sz="26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 defTabSz="457200" fontAlgn="auto">
              <a:lnSpc>
                <a:spcPct val="125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(2)</a:t>
            </a: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设立：</a:t>
            </a:r>
            <a:endParaRPr lang="zh-CN" altLang="zh-CN" sz="28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just" defTabSz="457200" fontAlgn="auto">
              <a:lnSpc>
                <a:spcPct val="125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①奠基——明太祖设立</a:t>
            </a:r>
            <a:r>
              <a:rPr lang="zh-CN" altLang="zh-CN" sz="2600" b="1" u="sng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</a:t>
            </a: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。仅备顾问，协助理政，但很少能参与决策，一切大事仍由皇帝亲自主持。</a:t>
            </a:r>
            <a:endParaRPr lang="zh-CN" altLang="zh-CN" sz="26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 defTabSz="457200" fontAlgn="auto">
              <a:lnSpc>
                <a:spcPct val="125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②确立——</a:t>
            </a:r>
            <a:r>
              <a:rPr lang="zh-CN" altLang="zh-CN" sz="2600" b="1" u="sng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</a:t>
            </a: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确立内阁制。随侍皇帝，开始参与机密事务的决策。</a:t>
            </a:r>
            <a:endParaRPr lang="zh-CN" altLang="zh-CN" sz="26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 defTabSz="457200" fontAlgn="auto">
              <a:lnSpc>
                <a:spcPct val="125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③发展——明宣宗给予阁臣</a:t>
            </a:r>
            <a:r>
              <a:rPr lang="zh-CN" altLang="zh-CN" sz="2600" b="1" u="sng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</a:t>
            </a: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。大学士有了替皇帝起草批答大臣奏章的票拟权。</a:t>
            </a:r>
            <a:endParaRPr lang="zh-CN" altLang="zh-CN" sz="26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 defTabSz="457200" fontAlgn="auto">
              <a:lnSpc>
                <a:spcPct val="125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④顶峰——</a:t>
            </a:r>
            <a:r>
              <a:rPr lang="zh-CN" altLang="zh-CN" sz="2600" b="1" u="sng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</a:t>
            </a: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时阁权一度压倒部权。神宗首辅张居正当权“部权尽归内阁”，权力空前膨胀，六部几乎变成内阁的下属机构了。</a:t>
            </a:r>
            <a:endParaRPr lang="zh-CN" altLang="zh-CN" sz="26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78375" y="3168015"/>
            <a:ext cx="213995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/>
                <a:ea typeface="华文细黑"/>
                <a:cs typeface="Times New Roman" panose="02020603050405020304"/>
              </a:rPr>
              <a:t>殿阁大学士</a:t>
            </a:r>
            <a:endParaRPr lang="zh-CN" altLang="zh-CN" sz="2800" kern="100" dirty="0">
              <a:solidFill>
                <a:srgbClr val="C00000"/>
              </a:solidFill>
              <a:latin typeface="Times New Roman" panose="02020603050405020304"/>
              <a:ea typeface="华文细黑"/>
              <a:cs typeface="Times New Roman" panose="020206030504050203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27045" y="4183380"/>
            <a:ext cx="143573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/>
                <a:ea typeface="华文细黑"/>
                <a:cs typeface="Times New Roman" panose="02020603050405020304"/>
              </a:rPr>
              <a:t>明成祖</a:t>
            </a:r>
            <a:endParaRPr lang="zh-CN" altLang="zh-CN" sz="2800" kern="100" dirty="0">
              <a:solidFill>
                <a:srgbClr val="C00000"/>
              </a:solidFill>
              <a:latin typeface="Times New Roman" panose="02020603050405020304"/>
              <a:ea typeface="华文细黑"/>
              <a:cs typeface="Times New Roman" panose="02020603050405020304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219065" y="4705350"/>
            <a:ext cx="143573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/>
                <a:ea typeface="华文细黑"/>
                <a:cs typeface="Times New Roman" panose="02020603050405020304"/>
              </a:rPr>
              <a:t>票拟权</a:t>
            </a:r>
            <a:endParaRPr lang="zh-CN" altLang="zh-CN" sz="2800" kern="100" dirty="0">
              <a:solidFill>
                <a:srgbClr val="C00000"/>
              </a:solidFill>
              <a:latin typeface="Times New Roman" panose="02020603050405020304"/>
              <a:ea typeface="华文细黑"/>
              <a:cs typeface="Times New Roman" panose="02020603050405020304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908935" y="5688330"/>
            <a:ext cx="143573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/>
                <a:ea typeface="华文细黑"/>
                <a:cs typeface="Times New Roman" panose="02020603050405020304"/>
              </a:rPr>
              <a:t>明神宗</a:t>
            </a:r>
            <a:endParaRPr lang="zh-CN" altLang="zh-CN" sz="2800" kern="100" dirty="0">
              <a:solidFill>
                <a:srgbClr val="C00000"/>
              </a:solidFill>
              <a:latin typeface="Times New Roman" panose="02020603050405020304"/>
              <a:ea typeface="华文细黑"/>
              <a:cs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1138" name="图片 91137" descr="图片1"/>
          <p:cNvPicPr>
            <a:picLocks noChangeAspect="1"/>
          </p:cNvPicPr>
          <p:nvPr/>
        </p:nvPicPr>
        <p:blipFill>
          <a:blip r:embed="rId1"/>
          <a:srcRect t="17639" r="77950" b="72546"/>
          <a:stretch>
            <a:fillRect/>
          </a:stretch>
        </p:blipFill>
        <p:spPr>
          <a:xfrm>
            <a:off x="1524000" y="3357563"/>
            <a:ext cx="4032250" cy="3024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1139" name="图片 91138" descr="图片1"/>
          <p:cNvPicPr>
            <a:picLocks noChangeAspect="1"/>
          </p:cNvPicPr>
          <p:nvPr/>
        </p:nvPicPr>
        <p:blipFill>
          <a:blip r:embed="rId1"/>
          <a:srcRect t="17639" r="77950" b="72546"/>
          <a:stretch>
            <a:fillRect/>
          </a:stretch>
        </p:blipFill>
        <p:spPr>
          <a:xfrm>
            <a:off x="1524000" y="115888"/>
            <a:ext cx="2700338" cy="67468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1140" name="组合 91139"/>
          <p:cNvGrpSpPr/>
          <p:nvPr/>
        </p:nvGrpSpPr>
        <p:grpSpPr>
          <a:xfrm>
            <a:off x="2381250" y="1306513"/>
            <a:ext cx="7696200" cy="5181600"/>
            <a:chOff x="624" y="816"/>
            <a:chExt cx="4848" cy="3264"/>
          </a:xfrm>
        </p:grpSpPr>
        <p:sp>
          <p:nvSpPr>
            <p:cNvPr id="91141" name="直接连接符 91140"/>
            <p:cNvSpPr/>
            <p:nvPr/>
          </p:nvSpPr>
          <p:spPr>
            <a:xfrm>
              <a:off x="624" y="3388"/>
              <a:ext cx="4848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91142" name="直接连接符 91141"/>
            <p:cNvSpPr/>
            <p:nvPr/>
          </p:nvSpPr>
          <p:spPr>
            <a:xfrm rot="-10800000">
              <a:off x="1185" y="816"/>
              <a:ext cx="1" cy="3264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91143" name="直接连接符 91142"/>
            <p:cNvSpPr/>
            <p:nvPr/>
          </p:nvSpPr>
          <p:spPr>
            <a:xfrm>
              <a:off x="1543" y="3289"/>
              <a:ext cx="0" cy="99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1144" name="直接连接符 91143"/>
            <p:cNvSpPr/>
            <p:nvPr/>
          </p:nvSpPr>
          <p:spPr>
            <a:xfrm>
              <a:off x="2359" y="3289"/>
              <a:ext cx="0" cy="99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1145" name="直接连接符 91144"/>
            <p:cNvSpPr/>
            <p:nvPr/>
          </p:nvSpPr>
          <p:spPr>
            <a:xfrm>
              <a:off x="3278" y="3289"/>
              <a:ext cx="0" cy="99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1146" name="直接连接符 91145"/>
            <p:cNvSpPr/>
            <p:nvPr/>
          </p:nvSpPr>
          <p:spPr>
            <a:xfrm>
              <a:off x="4349" y="3289"/>
              <a:ext cx="0" cy="99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91147" name="文本框 91146"/>
          <p:cNvSpPr txBox="1"/>
          <p:nvPr/>
        </p:nvSpPr>
        <p:spPr>
          <a:xfrm>
            <a:off x="3371850" y="5573713"/>
            <a:ext cx="1143000" cy="460375"/>
          </a:xfrm>
          <a:prstGeom prst="rect">
            <a:avLst/>
          </a:prstGeom>
          <a:solidFill>
            <a:srgbClr val="CCECFF"/>
          </a:solidFill>
          <a:ln w="38100" cap="flat" cmpd="sng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algn="ctr">
              <a:spcBef>
                <a:spcPct val="50000"/>
              </a:spcBef>
              <a:buClr>
                <a:schemeClr val="bg1"/>
              </a:buClr>
            </a:pP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明太祖</a:t>
            </a:r>
            <a:endParaRPr lang="zh-CN" altLang="en-US" sz="2400" b="1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91148" name="文本框 91147"/>
          <p:cNvSpPr txBox="1"/>
          <p:nvPr/>
        </p:nvSpPr>
        <p:spPr>
          <a:xfrm>
            <a:off x="4667250" y="5573713"/>
            <a:ext cx="1143000" cy="460375"/>
          </a:xfrm>
          <a:prstGeom prst="rect">
            <a:avLst/>
          </a:prstGeom>
          <a:solidFill>
            <a:srgbClr val="FFFF99"/>
          </a:solidFill>
          <a:ln w="38100" cap="flat" cmpd="sng">
            <a:solidFill>
              <a:srgbClr val="FFCC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algn="ctr">
              <a:spcBef>
                <a:spcPct val="50000"/>
              </a:spcBef>
              <a:buClr>
                <a:schemeClr val="bg1"/>
              </a:buClr>
            </a:pPr>
            <a:r>
              <a:rPr lang="zh-CN" altLang="en-US" sz="2400" b="1">
                <a:latin typeface="Times New Roman" panose="02020603050405020304" pitchFamily="18" charset="0"/>
                <a:ea typeface="黑体" panose="02010609060101010101" pitchFamily="49" charset="-122"/>
              </a:rPr>
              <a:t>明成祖</a:t>
            </a:r>
            <a:endParaRPr lang="zh-CN" altLang="en-US" sz="2400" b="1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91149" name="文本框 91148"/>
          <p:cNvSpPr txBox="1"/>
          <p:nvPr/>
        </p:nvSpPr>
        <p:spPr>
          <a:xfrm>
            <a:off x="6038850" y="5573713"/>
            <a:ext cx="1143000" cy="460375"/>
          </a:xfrm>
          <a:prstGeom prst="rect">
            <a:avLst/>
          </a:prstGeom>
          <a:solidFill>
            <a:srgbClr val="CCFFCC"/>
          </a:solidFill>
          <a:ln w="38100" cap="flat" cmpd="sng">
            <a:solidFill>
              <a:srgbClr val="339966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algn="ctr">
              <a:spcBef>
                <a:spcPct val="50000"/>
              </a:spcBef>
              <a:buClr>
                <a:schemeClr val="bg1"/>
              </a:buClr>
            </a:pP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明宣宗</a:t>
            </a:r>
            <a:endParaRPr lang="zh-CN" altLang="en-US" sz="2400" b="1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91150" name="文本框 91149"/>
          <p:cNvSpPr txBox="1"/>
          <p:nvPr/>
        </p:nvSpPr>
        <p:spPr>
          <a:xfrm>
            <a:off x="7715250" y="5573713"/>
            <a:ext cx="1143000" cy="460375"/>
          </a:xfrm>
          <a:prstGeom prst="rect">
            <a:avLst/>
          </a:prstGeom>
          <a:solidFill>
            <a:srgbClr val="FFCC99"/>
          </a:solidFill>
          <a:ln w="381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algn="ctr">
              <a:spcBef>
                <a:spcPct val="50000"/>
              </a:spcBef>
              <a:buClr>
                <a:schemeClr val="bg1"/>
              </a:buClr>
            </a:pPr>
            <a:r>
              <a:rPr lang="zh-CN" altLang="en-US" sz="2400" b="1">
                <a:latin typeface="Times New Roman" panose="02020603050405020304" pitchFamily="18" charset="0"/>
                <a:ea typeface="黑体" panose="02010609060101010101" pitchFamily="49" charset="-122"/>
              </a:rPr>
              <a:t>明神宗</a:t>
            </a:r>
            <a:endParaRPr lang="zh-CN" altLang="en-US" sz="2400" b="1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91151" name="任意多边形 91150"/>
          <p:cNvSpPr/>
          <p:nvPr/>
        </p:nvSpPr>
        <p:spPr>
          <a:xfrm>
            <a:off x="3802063" y="2576513"/>
            <a:ext cx="4681537" cy="2763837"/>
          </a:xfrm>
          <a:custGeom>
            <a:avLst/>
            <a:gdLst/>
            <a:ahLst/>
            <a:cxnLst/>
            <a:pathLst>
              <a:path w="2976" h="1920">
                <a:moveTo>
                  <a:pt x="0" y="1920"/>
                </a:moveTo>
                <a:cubicBezTo>
                  <a:pt x="76" y="1844"/>
                  <a:pt x="152" y="1768"/>
                  <a:pt x="336" y="1680"/>
                </a:cubicBezTo>
                <a:cubicBezTo>
                  <a:pt x="520" y="1592"/>
                  <a:pt x="832" y="1512"/>
                  <a:pt x="1104" y="1392"/>
                </a:cubicBezTo>
                <a:cubicBezTo>
                  <a:pt x="1376" y="1272"/>
                  <a:pt x="1656" y="1192"/>
                  <a:pt x="1968" y="960"/>
                </a:cubicBezTo>
                <a:cubicBezTo>
                  <a:pt x="2280" y="728"/>
                  <a:pt x="2808" y="160"/>
                  <a:pt x="2976" y="0"/>
                </a:cubicBezTo>
              </a:path>
            </a:pathLst>
          </a:custGeom>
          <a:noFill/>
          <a:ln w="38100" cap="flat" cmpd="sng">
            <a:solidFill>
              <a:schemeClr val="tx1">
                <a:alpha val="10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1152" name="文本框 91151"/>
          <p:cNvSpPr txBox="1"/>
          <p:nvPr/>
        </p:nvSpPr>
        <p:spPr>
          <a:xfrm>
            <a:off x="2640013" y="765175"/>
            <a:ext cx="3852862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  <a:buClr>
                <a:schemeClr val="bg1"/>
              </a:buClr>
            </a:pPr>
            <a:r>
              <a:rPr lang="en-US" altLang="zh-CN" sz="2400" b="1">
                <a:latin typeface="Times New Roman" panose="02020603050405020304" pitchFamily="18" charset="0"/>
                <a:ea typeface="BatangChe" panose="02030609000101010101" pitchFamily="49" charset="-127"/>
              </a:rPr>
              <a:t>Y</a:t>
            </a:r>
            <a:r>
              <a:rPr lang="zh-CN" altLang="en-US" sz="2400" b="1" dirty="0">
                <a:latin typeface="Times New Roman" panose="02020603050405020304" pitchFamily="18" charset="0"/>
              </a:rPr>
              <a:t>（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政治地位上升情况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）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153" name="文本框 91152"/>
          <p:cNvSpPr txBox="1"/>
          <p:nvPr/>
        </p:nvSpPr>
        <p:spPr>
          <a:xfrm>
            <a:off x="2686050" y="5497513"/>
            <a:ext cx="4572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  <a:buClr>
                <a:schemeClr val="bg1"/>
              </a:buClr>
            </a:pPr>
            <a:r>
              <a:rPr lang="en-US" altLang="zh-CN" sz="2800" b="1">
                <a:latin typeface="Times New Roman" panose="02020603050405020304" pitchFamily="18" charset="0"/>
                <a:ea typeface="BatangChe" panose="02030609000101010101" pitchFamily="49" charset="-127"/>
              </a:rPr>
              <a:t>O</a:t>
            </a:r>
            <a:endParaRPr lang="en-US" altLang="zh-CN" sz="2800" b="1">
              <a:latin typeface="Times New Roman" panose="02020603050405020304" pitchFamily="18" charset="0"/>
              <a:ea typeface="BatangChe" panose="02030609000101010101" pitchFamily="49" charset="-127"/>
            </a:endParaRPr>
          </a:p>
        </p:txBody>
      </p:sp>
      <p:sp>
        <p:nvSpPr>
          <p:cNvPr id="91154" name="文本框 91153"/>
          <p:cNvSpPr txBox="1"/>
          <p:nvPr/>
        </p:nvSpPr>
        <p:spPr>
          <a:xfrm>
            <a:off x="8975725" y="4868863"/>
            <a:ext cx="197326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  <a:buClr>
                <a:schemeClr val="bg1"/>
              </a:buClr>
            </a:pPr>
            <a:r>
              <a:rPr lang="en-US" altLang="zh-CN" sz="2400" b="1" dirty="0">
                <a:latin typeface="Times New Roman" panose="02020603050405020304" pitchFamily="18" charset="0"/>
                <a:ea typeface="BatangChe" panose="02030609000101010101" pitchFamily="49" charset="-127"/>
              </a:rPr>
              <a:t>X</a:t>
            </a:r>
            <a:r>
              <a:rPr lang="zh-CN" altLang="en-US" sz="2400" b="1" dirty="0">
                <a:latin typeface="Times New Roman" panose="02020603050405020304" pitchFamily="18" charset="0"/>
                <a:ea typeface="BatangChe" panose="02030609000101010101" pitchFamily="49" charset="-127"/>
              </a:rPr>
              <a:t>（</a:t>
            </a:r>
            <a:r>
              <a:rPr lang="zh-CN" altLang="en-US" sz="2400" b="1" dirty="0">
                <a:latin typeface="Times New Roman" panose="02020603050405020304" pitchFamily="18" charset="0"/>
              </a:rPr>
              <a:t>时期</a:t>
            </a:r>
            <a:r>
              <a:rPr lang="zh-CN" altLang="en-US" sz="2400" b="1" dirty="0">
                <a:latin typeface="Times New Roman" panose="02020603050405020304" pitchFamily="18" charset="0"/>
                <a:ea typeface="BatangChe" panose="02030609000101010101" pitchFamily="49" charset="-127"/>
              </a:rPr>
              <a:t>）</a:t>
            </a:r>
            <a:endParaRPr lang="zh-CN" altLang="en-US" sz="2400" b="1">
              <a:latin typeface="Times New Roman" panose="02020603050405020304" pitchFamily="18" charset="0"/>
              <a:ea typeface="BatangChe" panose="02030609000101010101" pitchFamily="49" charset="-127"/>
            </a:endParaRPr>
          </a:p>
        </p:txBody>
      </p:sp>
      <p:sp>
        <p:nvSpPr>
          <p:cNvPr id="91155" name="流程图: 联系 91154"/>
          <p:cNvSpPr/>
          <p:nvPr/>
        </p:nvSpPr>
        <p:spPr>
          <a:xfrm>
            <a:off x="3802063" y="5240338"/>
            <a:ext cx="152400" cy="152400"/>
          </a:xfrm>
          <a:prstGeom prst="flowChartConnector">
            <a:avLst/>
          </a:prstGeom>
          <a:solidFill>
            <a:srgbClr val="FF0000"/>
          </a:solidFill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1156" name="流程图: 联系 91155"/>
          <p:cNvSpPr/>
          <p:nvPr/>
        </p:nvSpPr>
        <p:spPr>
          <a:xfrm>
            <a:off x="8339138" y="2503488"/>
            <a:ext cx="152400" cy="152400"/>
          </a:xfrm>
          <a:prstGeom prst="flowChartConnector">
            <a:avLst/>
          </a:prstGeom>
          <a:solidFill>
            <a:srgbClr val="FF0000"/>
          </a:solidFill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1157" name="流程图: 联系 91156"/>
          <p:cNvSpPr/>
          <p:nvPr/>
        </p:nvSpPr>
        <p:spPr>
          <a:xfrm>
            <a:off x="6538913" y="4087813"/>
            <a:ext cx="152400" cy="152400"/>
          </a:xfrm>
          <a:prstGeom prst="flowChartConnector">
            <a:avLst/>
          </a:prstGeom>
          <a:solidFill>
            <a:srgbClr val="FF0000"/>
          </a:solidFill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1158" name="流程图: 联系 91157"/>
          <p:cNvSpPr/>
          <p:nvPr/>
        </p:nvSpPr>
        <p:spPr>
          <a:xfrm>
            <a:off x="5026025" y="4664075"/>
            <a:ext cx="152400" cy="152400"/>
          </a:xfrm>
          <a:prstGeom prst="flowChartConnector">
            <a:avLst/>
          </a:prstGeom>
          <a:solidFill>
            <a:srgbClr val="FF0000"/>
          </a:solidFill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1159" name="矩形 91158"/>
          <p:cNvSpPr/>
          <p:nvPr/>
        </p:nvSpPr>
        <p:spPr>
          <a:xfrm>
            <a:off x="3514725" y="3440113"/>
            <a:ext cx="533400" cy="1568450"/>
          </a:xfrm>
          <a:prstGeom prst="rect">
            <a:avLst/>
          </a:prstGeom>
          <a:solidFill>
            <a:srgbClr val="CCECFF"/>
          </a:solidFill>
          <a:ln w="38100" cap="flat" cmpd="sng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algn="ctr">
              <a:spcBef>
                <a:spcPct val="50000"/>
              </a:spcBef>
              <a:buClr>
                <a:schemeClr val="bg1"/>
              </a:buClr>
            </a:pP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侍从顾问</a:t>
            </a:r>
            <a:endParaRPr lang="zh-CN" altLang="en-US" sz="24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91160" name="矩形 91159"/>
          <p:cNvSpPr/>
          <p:nvPr/>
        </p:nvSpPr>
        <p:spPr>
          <a:xfrm>
            <a:off x="4594225" y="2935288"/>
            <a:ext cx="914400" cy="1568450"/>
          </a:xfrm>
          <a:prstGeom prst="rect">
            <a:avLst/>
          </a:prstGeom>
          <a:solidFill>
            <a:srgbClr val="FFFF99"/>
          </a:solidFill>
          <a:ln w="38100" cap="flat" cmpd="sng">
            <a:solidFill>
              <a:srgbClr val="FFCC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algn="ctr">
              <a:spcBef>
                <a:spcPct val="50000"/>
              </a:spcBef>
              <a:buClr>
                <a:schemeClr val="bg1"/>
              </a:buClr>
            </a:pP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参与机密事务决策</a:t>
            </a:r>
            <a:endParaRPr lang="zh-CN" altLang="en-US" sz="24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91161" name="矩形 91160"/>
          <p:cNvSpPr/>
          <p:nvPr/>
        </p:nvSpPr>
        <p:spPr>
          <a:xfrm>
            <a:off x="6178550" y="2719388"/>
            <a:ext cx="571500" cy="1198880"/>
          </a:xfrm>
          <a:prstGeom prst="rect">
            <a:avLst/>
          </a:prstGeom>
          <a:solidFill>
            <a:srgbClr val="CCFFCC"/>
          </a:solidFill>
          <a:ln w="38100" cap="flat" cmpd="sng">
            <a:solidFill>
              <a:srgbClr val="339966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algn="ctr">
              <a:spcBef>
                <a:spcPct val="50000"/>
              </a:spcBef>
              <a:buClr>
                <a:schemeClr val="bg1"/>
              </a:buClr>
            </a:pP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票拟权</a:t>
            </a:r>
            <a:endParaRPr lang="zh-CN" altLang="en-US" sz="24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91162" name="矩形 91161"/>
          <p:cNvSpPr/>
          <p:nvPr/>
        </p:nvSpPr>
        <p:spPr>
          <a:xfrm>
            <a:off x="7402513" y="1927225"/>
            <a:ext cx="2438400" cy="460375"/>
          </a:xfrm>
          <a:prstGeom prst="rect">
            <a:avLst/>
          </a:prstGeom>
          <a:solidFill>
            <a:srgbClr val="FFCC99"/>
          </a:solidFill>
          <a:ln w="3810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algn="ctr">
              <a:spcBef>
                <a:spcPct val="50000"/>
              </a:spcBef>
              <a:buClr>
                <a:schemeClr val="bg1"/>
              </a:buClr>
            </a:pP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“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部权尽归内阁”</a:t>
            </a:r>
            <a:endParaRPr lang="zh-CN" altLang="en-US" sz="24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91163" name="文本框 91162"/>
          <p:cNvSpPr txBox="1"/>
          <p:nvPr/>
        </p:nvSpPr>
        <p:spPr>
          <a:xfrm>
            <a:off x="1847850" y="620713"/>
            <a:ext cx="762000" cy="4399915"/>
          </a:xfrm>
          <a:prstGeom prst="rect">
            <a:avLst/>
          </a:prstGeom>
          <a:solidFill>
            <a:srgbClr val="FFCCFF"/>
          </a:solidFill>
          <a:ln w="57150" cap="flat" cmpd="sng">
            <a:solidFill>
              <a:srgbClr val="CC99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algn="ctr">
              <a:spcBef>
                <a:spcPct val="50000"/>
              </a:spcBef>
              <a:buClr>
                <a:schemeClr val="bg1"/>
              </a:buClr>
            </a:pP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明内阁政治地位演变图</a:t>
            </a:r>
            <a:endParaRPr lang="zh-CN" altLang="en-US" sz="2800" b="1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3205" y="302895"/>
            <a:ext cx="2317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【研读教材】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81910" y="706755"/>
            <a:ext cx="160782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知识梳理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525770" y="228600"/>
            <a:ext cx="835025" cy="1318895"/>
          </a:xfrm>
          <a:prstGeom prst="rect">
            <a:avLst/>
          </a:prstGeom>
          <a:solidFill>
            <a:srgbClr val="A407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507355" y="341630"/>
            <a:ext cx="859790" cy="1320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4400" b="1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FZQingKeBenYueSongS-R-GB" charset="-122"/>
              </a:rPr>
              <a:t>政治</a:t>
            </a:r>
            <a:endParaRPr kumimoji="1" lang="zh-CN" altLang="en-US" sz="4400" b="1" dirty="0">
              <a:solidFill>
                <a:schemeClr val="bg1"/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FZQingKeBenYueSongS-R-GB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62231" y="994743"/>
            <a:ext cx="11412000" cy="576326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en-US" altLang="zh-CN" sz="2800" b="1" kern="1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设立内阁</a:t>
            </a: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，辅助决策</a:t>
            </a:r>
            <a:endParaRPr lang="zh-CN" altLang="zh-CN" sz="28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 defTabSz="457200" fontAlgn="auto">
              <a:lnSpc>
                <a:spcPct val="125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(3)</a:t>
            </a: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特点：</a:t>
            </a:r>
            <a:endParaRPr lang="zh-CN" altLang="zh-CN" sz="28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 defTabSz="457200" fontAlgn="auto">
              <a:lnSpc>
                <a:spcPct val="125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①</a:t>
            </a: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内阁不是</a:t>
            </a:r>
            <a:r>
              <a:rPr lang="zh-CN" altLang="zh-CN" sz="2600" b="1" u="sng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        </a:t>
            </a: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的中央一级的行政机构或决策机构。</a:t>
            </a:r>
            <a:endParaRPr lang="zh-CN" altLang="zh-CN" sz="26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 defTabSz="457200" fontAlgn="auto">
              <a:lnSpc>
                <a:spcPct val="125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内阁只是法定的内侍机构、秘书咨询机构，辅助天子进行决策，不参与政务的执行。</a:t>
            </a:r>
            <a:endParaRPr lang="zh-CN" altLang="zh-CN" sz="26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 defTabSz="457200" fontAlgn="auto">
              <a:lnSpc>
                <a:spcPct val="125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②阁权完全受</a:t>
            </a:r>
            <a:r>
              <a:rPr lang="zh-CN" altLang="zh-CN" sz="2600" b="1" u="sng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</a:t>
            </a: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控制。</a:t>
            </a:r>
            <a:endParaRPr lang="zh-CN" altLang="zh-CN" sz="26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 defTabSz="457200" fontAlgn="auto">
              <a:lnSpc>
                <a:spcPct val="125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阁臣的升降由皇帝决定；阁权的大小由皇帝意旨而定；票拟是否被采纳取决于皇帝的批红，最后决定权、否决权在皇帝。</a:t>
            </a:r>
            <a:endParaRPr lang="zh-CN" altLang="zh-CN" sz="26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 defTabSz="457200" fontAlgn="auto">
              <a:lnSpc>
                <a:spcPct val="125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③内阁无权对六部发号施令。</a:t>
            </a:r>
            <a:endParaRPr lang="zh-CN" altLang="zh-CN" sz="26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 defTabSz="457200" fontAlgn="auto">
              <a:lnSpc>
                <a:spcPct val="125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(</a:t>
            </a:r>
            <a:r>
              <a:rPr lang="en-US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)影响：</a:t>
            </a:r>
            <a:endParaRPr lang="zh-CN" altLang="zh-CN" sz="26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 defTabSz="457200" fontAlgn="auto">
              <a:lnSpc>
                <a:spcPct val="125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6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内阁是君主专制强化的产物，不能对君权起制约作用。</a:t>
            </a:r>
            <a:endParaRPr lang="zh-CN" altLang="zh-CN" sz="26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209925" y="3615690"/>
            <a:ext cx="109156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/>
                <a:ea typeface="华文细黑"/>
                <a:cs typeface="Times New Roman" panose="02020603050405020304"/>
              </a:rPr>
              <a:t>皇权</a:t>
            </a:r>
            <a:endParaRPr lang="zh-CN" altLang="zh-CN" sz="2800" kern="100" dirty="0">
              <a:solidFill>
                <a:srgbClr val="C00000"/>
              </a:solidFill>
              <a:latin typeface="Times New Roman" panose="02020603050405020304"/>
              <a:ea typeface="华文细黑"/>
              <a:cs typeface="Times New Roman" panose="02020603050405020304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836545" y="2088515"/>
            <a:ext cx="276733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/>
                <a:ea typeface="华文细黑"/>
                <a:cs typeface="Times New Roman" panose="02020603050405020304"/>
              </a:rPr>
              <a:t>法定的、制度上</a:t>
            </a:r>
            <a:endParaRPr lang="zh-CN" altLang="zh-CN" sz="2800" kern="100" dirty="0">
              <a:solidFill>
                <a:srgbClr val="C00000"/>
              </a:solidFill>
              <a:latin typeface="Times New Roman" panose="02020603050405020304"/>
              <a:ea typeface="华文细黑"/>
              <a:cs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843280" y="1842135"/>
            <a:ext cx="1130046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比较中国古代丞相与明代内阁首辅（导与练</a:t>
            </a:r>
            <a:r>
              <a:rPr lang="en-US" altLang="zh-CN" sz="3600" b="1"/>
              <a:t>47</a:t>
            </a:r>
            <a:r>
              <a:rPr lang="zh-CN" altLang="en-US" sz="3600" b="1"/>
              <a:t>页）</a:t>
            </a:r>
            <a:endParaRPr lang="zh-CN" altLang="en-US" sz="3600" b="1"/>
          </a:p>
          <a:p>
            <a:endParaRPr lang="zh-CN" altLang="en-US" sz="3600" b="1"/>
          </a:p>
          <a:p>
            <a:r>
              <a:rPr lang="zh-CN" altLang="en-US" sz="3600" b="1">
                <a:sym typeface="+mn-ea"/>
              </a:rPr>
              <a:t>比较明朝的内阁制与近代西方内阁制的不同（导与练</a:t>
            </a:r>
            <a:r>
              <a:rPr lang="en-US" altLang="zh-CN" sz="3600" b="1">
                <a:sym typeface="+mn-ea"/>
              </a:rPr>
              <a:t>48</a:t>
            </a:r>
            <a:r>
              <a:rPr lang="zh-CN" altLang="en-US" sz="3600" b="1">
                <a:sym typeface="+mn-ea"/>
              </a:rPr>
              <a:t>页）</a:t>
            </a:r>
            <a:endParaRPr lang="zh-CN" altLang="en-US" sz="3600" b="1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62255" y="302895"/>
            <a:ext cx="2529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【核心突破】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48560" y="771525"/>
            <a:ext cx="16129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核心概念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37185" y="1071880"/>
            <a:ext cx="3115310" cy="591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【内阁制】</a:t>
            </a:r>
            <a:endParaRPr lang="zh-CN" sz="2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1210" y="1335405"/>
            <a:ext cx="10609580" cy="3646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2.</a:t>
            </a:r>
            <a:r>
              <a:rPr lang="zh-CN" altLang="en-US" sz="2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内阁制的特点及作用</a:t>
            </a:r>
            <a:endParaRPr lang="zh-CN" altLang="en-US" sz="26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en-US" sz="2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特点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：不是法定的中央一级的行政机构；职权范围不明朗；</a:t>
            </a:r>
            <a:endParaRPr lang="zh-CN" altLang="en-US" sz="32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en-US" sz="32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权力不断扩大，地位逐步提高；听命于皇帝，服务于皇权。</a:t>
            </a:r>
            <a:endParaRPr lang="zh-CN" altLang="en-US" sz="32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en-US" sz="32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作用：强化了皇权；一定程度上提高了行政效率等。</a:t>
            </a:r>
            <a:endParaRPr lang="zh-CN" altLang="en-US" sz="32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975485" y="1657985"/>
            <a:ext cx="740791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/>
              <a:t>（</a:t>
            </a:r>
            <a:r>
              <a:rPr lang="en-US" altLang="zh-CN" sz="4000" b="1"/>
              <a:t>3</a:t>
            </a:r>
            <a:r>
              <a:rPr lang="zh-CN" altLang="en-US" sz="4000" b="1"/>
              <a:t>）颁布《大明律》</a:t>
            </a:r>
            <a:endParaRPr lang="zh-CN" altLang="en-US" sz="4000" b="1"/>
          </a:p>
          <a:p>
            <a:r>
              <a:rPr lang="en-US" altLang="zh-CN" sz="4000" b="1"/>
              <a:t>1</a:t>
            </a:r>
            <a:r>
              <a:rPr lang="zh-CN" altLang="en-US" sz="4000" b="1"/>
              <a:t>、特征</a:t>
            </a:r>
            <a:endParaRPr lang="zh-CN" altLang="en-US" sz="4000" b="1"/>
          </a:p>
          <a:p>
            <a:r>
              <a:rPr lang="en-US" altLang="zh-CN" sz="4000" b="1"/>
              <a:t>2</a:t>
            </a:r>
            <a:r>
              <a:rPr lang="zh-CN" altLang="en-US" sz="4000" b="1"/>
              <a:t>、原因</a:t>
            </a:r>
            <a:r>
              <a:rPr lang="en-US" altLang="zh-CN" sz="4000" b="1"/>
              <a:t>:</a:t>
            </a:r>
            <a:endParaRPr lang="zh-CN" altLang="en-US" sz="4000" b="1"/>
          </a:p>
          <a:p>
            <a:endParaRPr lang="zh-CN" altLang="en-US" sz="4000" b="1"/>
          </a:p>
          <a:p>
            <a:endParaRPr lang="zh-CN" altLang="en-US" sz="4000" b="1"/>
          </a:p>
          <a:p>
            <a:endParaRPr lang="zh-CN" altLang="en-US" sz="40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3205" y="302895"/>
            <a:ext cx="2317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【研读教材】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525770" y="228600"/>
            <a:ext cx="835025" cy="1318895"/>
          </a:xfrm>
          <a:prstGeom prst="rect">
            <a:avLst/>
          </a:prstGeom>
          <a:solidFill>
            <a:srgbClr val="A407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62231" y="994743"/>
            <a:ext cx="11412000" cy="132588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en-US" altLang="zh-CN" sz="2800" b="1" kern="1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清初君主专制的加强</a:t>
            </a:r>
            <a:endParaRPr lang="zh-CN" altLang="en-US" sz="28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endParaRPr lang="zh-CN" altLang="zh-CN" sz="26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3850" y="1662430"/>
            <a:ext cx="11550650" cy="4784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defTabSz="457200" fontAlgn="auto">
              <a:lnSpc>
                <a:spcPct val="125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(1)背景：</a:t>
            </a:r>
            <a:endParaRPr lang="zh-CN" altLang="zh-CN" sz="28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 defTabSz="457200" fontAlgn="auto">
              <a:lnSpc>
                <a:spcPct val="125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①清入关以后，中央政权实行</a:t>
            </a: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二元制</a:t>
            </a: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的管理方式。</a:t>
            </a:r>
            <a:endParaRPr lang="zh-CN" altLang="zh-CN" sz="28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just" defTabSz="457200" fontAlgn="auto">
              <a:lnSpc>
                <a:spcPct val="125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zh-CN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清初采用明制，设内阁、置六部</a:t>
            </a:r>
            <a:r>
              <a:rPr lang="en-US" alt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,</a:t>
            </a:r>
            <a:r>
              <a:rPr lang="zh-CN" alt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处理日常事务。同时保留祖制——议政王大臣会议。但议政王大臣会议的权力凌驾于内阁、六部之上，</a:t>
            </a:r>
            <a:endParaRPr lang="zh-CN" altLang="zh-CN" sz="26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just" defTabSz="457200" fontAlgn="auto">
              <a:lnSpc>
                <a:spcPct val="125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②议政王大臣会议决定军国大事，皇权受到限制。</a:t>
            </a:r>
            <a:endParaRPr lang="zh-CN" altLang="zh-CN" sz="28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just" defTabSz="457200" fontAlgn="auto">
              <a:lnSpc>
                <a:spcPct val="125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议政王大臣会议创立于皇太极时期，撤于乾隆57年（1792），主要参加人员有八旗旗主等议政王、议政大臣等，是当时国家的议政和决策中心。</a:t>
            </a:r>
            <a:r>
              <a:rPr lang="zh-CN" altLang="zh-CN" sz="26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凡军国重务，不由内阁票拟者，皆交议政王大臣会议满洲贵族集体决策，皇权受到限制。</a:t>
            </a:r>
            <a:endParaRPr lang="zh-CN" altLang="zh-CN" sz="2600" b="1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14705" y="218440"/>
            <a:ext cx="835025" cy="1786890"/>
          </a:xfrm>
          <a:prstGeom prst="rect">
            <a:avLst/>
          </a:prstGeom>
          <a:solidFill>
            <a:srgbClr val="A407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25830" y="308610"/>
            <a:ext cx="613410" cy="16967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阶段特征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40205" y="1214755"/>
            <a:ext cx="100488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明清时期</a:t>
            </a: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(1368</a:t>
            </a: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～</a:t>
            </a: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1840</a:t>
            </a: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年鸦片战争前</a:t>
            </a: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)</a:t>
            </a:r>
            <a:endParaRPr lang="en-US" altLang="zh-CN" sz="28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总特特征：中华文明的辉煌与迟滞阶段</a:t>
            </a:r>
            <a:endParaRPr lang="zh-CN" altLang="zh-CN" sz="2800" b="1" kern="1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1160" y="2625725"/>
            <a:ext cx="11544300" cy="2030095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altLang="zh-CN" sz="28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、政治方面：君主专制得到空前的加强，封建制度渐趋衰落，</a:t>
            </a:r>
            <a:endParaRPr lang="zh-CN" altLang="zh-CN" sz="28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sz="28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 统一多民族国家日趋巩固</a:t>
            </a:r>
            <a:r>
              <a:rPr lang="zh-CN" altLang="zh-CN" sz="28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lang="zh-CN" altLang="zh-CN" sz="28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sz="28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zh-CN" sz="2800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zh-CN" sz="28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endParaRPr lang="zh-CN" altLang="zh-CN" sz="28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48920" y="3873500"/>
            <a:ext cx="12442825" cy="2245360"/>
          </a:xfrm>
          <a:prstGeom prst="rect">
            <a:avLst/>
          </a:prstGeom>
          <a:solidFill>
            <a:schemeClr val="bg2">
              <a:alpha val="46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28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</a:t>
            </a:r>
            <a:r>
              <a:rPr lang="zh-CN" altLang="en-US" sz="28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、</a:t>
            </a:r>
            <a:r>
              <a:rPr lang="zh-CN" altLang="zh-CN" sz="28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经济方面：封建经济继续发展，商品经济空前繁荣。</a:t>
            </a:r>
            <a:endParaRPr lang="zh-CN" altLang="zh-CN" sz="28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农业上：赋税制度变化，人身依附关系减弱；人口增长，人地矛盾激化；高产作物引进，缓解人地矛盾。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手工业：专业化发展，江南市镇兴起；民营手工业占主导；资本主义萌芽。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商业：长途贩运贸易，商帮出现。白银成为普遍流通的货币。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3205" y="302895"/>
            <a:ext cx="2317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【研读教材】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81910" y="706755"/>
            <a:ext cx="160782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知识梳理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525770" y="228600"/>
            <a:ext cx="835025" cy="1318895"/>
          </a:xfrm>
          <a:prstGeom prst="rect">
            <a:avLst/>
          </a:prstGeom>
          <a:solidFill>
            <a:srgbClr val="A407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507355" y="341630"/>
            <a:ext cx="859790" cy="1320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4400" b="1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FZQingKeBenYueSongS-R-GB" charset="-122"/>
              </a:rPr>
              <a:t>政治</a:t>
            </a:r>
            <a:endParaRPr kumimoji="1" lang="zh-CN" altLang="en-US" sz="4400" b="1" dirty="0">
              <a:solidFill>
                <a:schemeClr val="bg1"/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FZQingKeBenYueSongS-R-GB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62231" y="994743"/>
            <a:ext cx="11412000" cy="132588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en-US" altLang="zh-CN" sz="2800" b="1" kern="1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清初君主专制的加强</a:t>
            </a:r>
            <a:endParaRPr lang="zh-CN" altLang="en-US" sz="28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endParaRPr lang="zh-CN" altLang="zh-CN" sz="26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3850" y="1662430"/>
            <a:ext cx="11550650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defTabSz="457200" fontAlgn="auto">
              <a:lnSpc>
                <a:spcPct val="125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(</a:t>
            </a: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)措施：</a:t>
            </a:r>
            <a:endParaRPr lang="zh-CN" altLang="zh-CN" sz="28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 defTabSz="457200" fontAlgn="auto">
              <a:lnSpc>
                <a:spcPct val="125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①</a:t>
            </a:r>
            <a:r>
              <a:rPr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康熙：在宫内设</a:t>
            </a:r>
            <a:r>
              <a:rPr sz="2800" b="1" u="sng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</a:t>
            </a:r>
            <a:r>
              <a:rPr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，参与机要事务，起草谕旨</a:t>
            </a:r>
            <a:r>
              <a:rPr 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zh-CN" sz="26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36955" y="2947670"/>
            <a:ext cx="5821045" cy="3444240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  <a:prstDash val="lgDash"/>
          </a:ln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中枢权力遂一分为三。内阁、议政处、南书房互相制约，最后集权于皇帝。在宫内设南书房的思路，与汉武帝中朝决策相近，含有削弱议政王大臣会议权力之意，同时含有将外朝内阁的部分权力归于内廷之意。</a:t>
            </a:r>
            <a:endParaRPr altLang="zh-CN"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189730" y="2186305"/>
            <a:ext cx="160147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/>
                <a:ea typeface="华文细黑"/>
                <a:cs typeface="Times New Roman" panose="02020603050405020304"/>
              </a:rPr>
              <a:t>南书房</a:t>
            </a:r>
            <a:endParaRPr lang="zh-CN" altLang="zh-CN" sz="2800" kern="100" dirty="0">
              <a:solidFill>
                <a:srgbClr val="C00000"/>
              </a:solidFill>
              <a:latin typeface="Times New Roman" panose="02020603050405020304"/>
              <a:ea typeface="华文细黑"/>
              <a:cs typeface="Times New Roman" panose="02020603050405020304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03260" y="2947670"/>
            <a:ext cx="2651760" cy="337566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3205" y="302895"/>
            <a:ext cx="2317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【研读教材】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81910" y="706755"/>
            <a:ext cx="160782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知识梳理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525770" y="228600"/>
            <a:ext cx="835025" cy="1318895"/>
          </a:xfrm>
          <a:prstGeom prst="rect">
            <a:avLst/>
          </a:prstGeom>
          <a:solidFill>
            <a:srgbClr val="A407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507355" y="341630"/>
            <a:ext cx="859790" cy="1320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4400" b="1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FZQingKeBenYueSongS-R-GB" charset="-122"/>
              </a:rPr>
              <a:t>政治</a:t>
            </a:r>
            <a:endParaRPr kumimoji="1" lang="zh-CN" altLang="en-US" sz="4400" b="1" dirty="0">
              <a:solidFill>
                <a:schemeClr val="bg1"/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FZQingKeBenYueSongS-R-GB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0675" y="1157605"/>
            <a:ext cx="11550650" cy="3792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defTabSz="457200" fontAlgn="auto">
              <a:lnSpc>
                <a:spcPct val="125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(</a:t>
            </a: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)措施：</a:t>
            </a:r>
            <a:endParaRPr lang="zh-CN" altLang="zh-CN" sz="28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 defTabSz="457200" fontAlgn="auto">
              <a:lnSpc>
                <a:spcPct val="125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②雍正</a:t>
            </a:r>
            <a:r>
              <a:rPr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：在宫内设</a:t>
            </a:r>
            <a:r>
              <a:rPr sz="2800" b="1" u="sng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</a:t>
            </a:r>
            <a:r>
              <a:rPr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，参与机要事务，起草谕旨</a:t>
            </a:r>
            <a:r>
              <a:rPr 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sz="28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just" defTabSz="457200" fontAlgn="auto">
              <a:lnSpc>
                <a:spcPct val="125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</a:t>
            </a:r>
            <a:r>
              <a:rPr lang="en-US" alt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A.目的：办理西北军务</a:t>
            </a:r>
            <a:endParaRPr lang="en-US" altLang="zh-CN" sz="26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en-US" alt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B.</a:t>
            </a:r>
            <a:r>
              <a:rPr lang="zh-CN" altLang="en-US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职能</a:t>
            </a:r>
            <a:r>
              <a:rPr lang="zh-CN" altLang="en-US" sz="2600" kern="100" dirty="0">
                <a:latin typeface="Times New Roman" panose="02020603050405020304"/>
                <a:ea typeface="华文细黑"/>
                <a:cs typeface="Courier New" panose="02070309020205020404"/>
                <a:sym typeface="+mn-ea"/>
              </a:rPr>
              <a:t>：</a:t>
            </a:r>
            <a:r>
              <a:rPr lang="en-US" alt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接受召见</a:t>
            </a:r>
            <a:r>
              <a:rPr lang="zh-CN" altLang="en-US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lang="en-US" altLang="zh-CN" sz="2600" b="1" u="sng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</a:t>
            </a:r>
            <a:r>
              <a:rPr lang="zh-CN" altLang="en-US" sz="2600" b="1" u="sng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lang="zh-CN" altLang="en-US" sz="4000" b="1" u="sng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承旨遵办</a:t>
            </a:r>
            <a:r>
              <a:rPr lang="en-US" altLang="zh-CN" sz="3200" b="1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lang="en-US" altLang="zh-CN" sz="26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en-US" alt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按皇帝旨意拟写成文，传达给中央各部和地方官员执行。</a:t>
            </a:r>
            <a:endParaRPr lang="en-US" altLang="zh-CN" sz="26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en-US" alt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endParaRPr lang="zh-CN" altLang="en-US" sz="26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189730" y="1757680"/>
            <a:ext cx="160147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/>
                <a:ea typeface="华文细黑"/>
                <a:cs typeface="Times New Roman" panose="02020603050405020304"/>
              </a:rPr>
              <a:t>军机处</a:t>
            </a:r>
            <a:endParaRPr lang="zh-CN" altLang="zh-CN" sz="2800" kern="100" dirty="0">
              <a:solidFill>
                <a:srgbClr val="C00000"/>
              </a:solidFill>
              <a:latin typeface="Times New Roman" panose="02020603050405020304"/>
              <a:ea typeface="华文细黑"/>
              <a:cs typeface="Times New Roman" panose="02020603050405020304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52645" y="3034030"/>
            <a:ext cx="171386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800" kern="100" dirty="0">
                <a:solidFill>
                  <a:srgbClr val="C00000"/>
                </a:solidFill>
                <a:latin typeface="Times New Roman" panose="02020603050405020304"/>
                <a:ea typeface="华文细黑"/>
                <a:cs typeface="Times New Roman" panose="02020603050405020304"/>
              </a:rPr>
              <a:t>跪受笔录</a:t>
            </a:r>
            <a:endParaRPr lang="zh-CN" altLang="zh-CN" sz="2800" kern="100" dirty="0">
              <a:solidFill>
                <a:srgbClr val="C00000"/>
              </a:solidFill>
              <a:latin typeface="Times New Roman" panose="02020603050405020304"/>
              <a:ea typeface="华文细黑"/>
              <a:cs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0730" y="-1713865"/>
            <a:ext cx="13714095" cy="10285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3205" y="302895"/>
            <a:ext cx="2317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【研读教材】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81910" y="706755"/>
            <a:ext cx="160782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知识梳理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525770" y="228600"/>
            <a:ext cx="835025" cy="1318895"/>
          </a:xfrm>
          <a:prstGeom prst="rect">
            <a:avLst/>
          </a:prstGeom>
          <a:solidFill>
            <a:srgbClr val="A407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507355" y="341630"/>
            <a:ext cx="859790" cy="1320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4400" b="1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FZQingKeBenYueSongS-R-GB" charset="-122"/>
              </a:rPr>
              <a:t>政治</a:t>
            </a:r>
            <a:endParaRPr kumimoji="1" lang="zh-CN" altLang="en-US" sz="4400" b="1" dirty="0">
              <a:solidFill>
                <a:schemeClr val="bg1"/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FZQingKeBenYueSongS-R-GB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0675" y="1157605"/>
            <a:ext cx="11550650" cy="5269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defTabSz="457200" fontAlgn="auto">
              <a:lnSpc>
                <a:spcPct val="125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(</a:t>
            </a: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)措施：</a:t>
            </a:r>
            <a:endParaRPr lang="zh-CN" altLang="zh-CN" sz="28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 defTabSz="457200" fontAlgn="auto">
              <a:lnSpc>
                <a:spcPct val="125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②雍正</a:t>
            </a:r>
            <a:r>
              <a:rPr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：在宫内设</a:t>
            </a:r>
            <a:r>
              <a:rPr sz="2800" b="1" u="sng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</a:t>
            </a:r>
            <a:r>
              <a:rPr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，参与机要事务，起草谕旨</a:t>
            </a:r>
            <a:r>
              <a:rPr 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sz="28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just" defTabSz="457200" fontAlgn="auto">
              <a:lnSpc>
                <a:spcPct val="125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</a:t>
            </a:r>
            <a:r>
              <a:rPr lang="en-US" alt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A.目的：办理西北军务</a:t>
            </a:r>
            <a:endParaRPr lang="en-US" altLang="zh-CN" sz="26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en-US" alt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B.</a:t>
            </a:r>
            <a:r>
              <a:rPr lang="zh-CN" altLang="en-US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职能</a:t>
            </a:r>
            <a:r>
              <a:rPr lang="zh-CN" altLang="en-US" sz="2600" kern="100" dirty="0">
                <a:latin typeface="Times New Roman" panose="02020603050405020304"/>
                <a:ea typeface="华文细黑"/>
                <a:cs typeface="Courier New" panose="02070309020205020404"/>
                <a:sym typeface="+mn-ea"/>
              </a:rPr>
              <a:t>：</a:t>
            </a:r>
            <a:r>
              <a:rPr lang="en-US" alt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接受皇帝召见</a:t>
            </a:r>
            <a:r>
              <a:rPr lang="zh-CN" altLang="en-US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lang="en-US" altLang="zh-CN" sz="2600" b="1" u="sng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</a:t>
            </a:r>
            <a:r>
              <a:rPr lang="en-US" alt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。</a:t>
            </a:r>
            <a:endParaRPr lang="en-US" altLang="zh-CN" sz="26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en-US" alt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C.</a:t>
            </a:r>
            <a:r>
              <a:rPr lang="zh-CN" altLang="en-US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特点：简；机构简单，有官无吏；速：办事效率高；密：机密性强。</a:t>
            </a:r>
            <a:endParaRPr lang="zh-CN" altLang="en-US" sz="26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en-US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</a:t>
            </a:r>
            <a:r>
              <a:rPr lang="en-US" alt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D.</a:t>
            </a:r>
            <a:r>
              <a:rPr lang="zh-CN" altLang="en-US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影响：</a:t>
            </a:r>
            <a:r>
              <a:rPr lang="en-US" alt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a.</a:t>
            </a:r>
            <a:r>
              <a:rPr lang="zh-CN" altLang="en-US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提高了行政效率</a:t>
            </a:r>
            <a:endParaRPr lang="zh-CN" altLang="en-US" sz="26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en-US" alt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b.</a:t>
            </a:r>
            <a:r>
              <a:rPr lang="zh-CN" altLang="en-US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全国的军政大权完全集中到皇帝手里，君主专制进一步加强，通过军机处，绕过内阁，架空了议政王大臣会议，</a:t>
            </a:r>
            <a:r>
              <a:rPr lang="zh-CN" altLang="en-US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完全控制了全国的军政大权，实现了“乾纲独揽”的绝对君权。</a:t>
            </a:r>
            <a:endParaRPr lang="zh-CN" altLang="en-US" sz="26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189730" y="1757680"/>
            <a:ext cx="160147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sz="2800" kern="100" dirty="0">
                <a:solidFill>
                  <a:srgbClr val="C00000"/>
                </a:solidFill>
                <a:latin typeface="Times New Roman" panose="02020603050405020304"/>
                <a:ea typeface="华文细黑"/>
                <a:cs typeface="Times New Roman" panose="02020603050405020304"/>
              </a:rPr>
              <a:t>军机处</a:t>
            </a:r>
            <a:endParaRPr lang="zh-CN" altLang="zh-CN" sz="2800" kern="100" dirty="0">
              <a:solidFill>
                <a:srgbClr val="C00000"/>
              </a:solidFill>
              <a:latin typeface="Times New Roman" panose="02020603050405020304"/>
              <a:ea typeface="华文细黑"/>
              <a:cs typeface="Times New Roman" panose="02020603050405020304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48357" y="2825041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kern="100" dirty="0">
                <a:solidFill>
                  <a:srgbClr val="C00000"/>
                </a:solidFill>
                <a:latin typeface="Times New Roman" panose="02020603050405020304"/>
                <a:ea typeface="华文细黑"/>
                <a:cs typeface="Times New Roman" panose="02020603050405020304"/>
              </a:rPr>
              <a:t>跪受笔录</a:t>
            </a:r>
            <a:endParaRPr lang="zh-CN" altLang="zh-CN" sz="2800" kern="100" dirty="0">
              <a:solidFill>
                <a:srgbClr val="C00000"/>
              </a:solidFill>
              <a:latin typeface="Times New Roman" panose="02020603050405020304"/>
              <a:ea typeface="华文细黑"/>
              <a:cs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62255" y="302895"/>
            <a:ext cx="2529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【核心突破】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48560" y="771525"/>
            <a:ext cx="16129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核心概念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75680" y="1793240"/>
            <a:ext cx="5962650" cy="1091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2</a:t>
            </a:r>
            <a:r>
              <a:rPr lang="en-US" altLang="zh-CN" sz="2600" b="1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.</a:t>
            </a:r>
            <a:r>
              <a:rPr lang="zh-CN" altLang="en-US" sz="2600" b="1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依据以上材料分析，军机处在机构组织上有什么特征？</a:t>
            </a:r>
            <a:endParaRPr lang="zh-CN" altLang="en-US" sz="2600" b="1">
              <a:solidFill>
                <a:schemeClr val="tx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37185" y="1293495"/>
            <a:ext cx="3115310" cy="591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【军机处】</a:t>
            </a:r>
            <a:endParaRPr lang="zh-CN" sz="2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5425" y="1793240"/>
            <a:ext cx="5340985" cy="459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5000"/>
              </a:lnSpc>
            </a:pPr>
            <a:r>
              <a:rPr lang="en-US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en-US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材料二：</a:t>
            </a:r>
            <a:endParaRPr lang="zh-CN" altLang="en-US" sz="2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fontAlgn="auto">
              <a:lnSpc>
                <a:spcPct val="125000"/>
              </a:lnSpc>
            </a:pPr>
            <a:r>
              <a:rPr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军机处的职官有军机大臣（大军机）、有军机章京（小军机）。军机大臣由皇帝从满、汉大学士，尚书，侍郎等官员内特选。军机大臣没有定额，军机处少则四五人，多则十一二人，以六至八人为常。人数多少均由皇帝根据实际需要而定</a:t>
            </a:r>
            <a:r>
              <a:rPr lang="zh-CN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lang="zh-CN" sz="2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fontAlgn="auto">
              <a:lnSpc>
                <a:spcPct val="125000"/>
              </a:lnSpc>
            </a:pPr>
            <a:r>
              <a:rPr lang="en-US" altLang="zh-CN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——张岂之：《中国历史》</a:t>
            </a:r>
            <a:endParaRPr lang="en-US" altLang="zh-CN" sz="2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47435" y="2924175"/>
            <a:ext cx="5890895" cy="259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7970" algn="l" fontAlgn="auto">
              <a:lnSpc>
                <a:spcPct val="125000"/>
              </a:lnSpc>
              <a:spcBef>
                <a:spcPts val="0"/>
              </a:spcBef>
              <a:buNone/>
            </a:pPr>
            <a:r>
              <a:rPr lang="zh-CN" altLang="en-US" sz="2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钦定亲信的满、汉官员；</a:t>
            </a:r>
            <a:endParaRPr lang="zh-CN" altLang="en-US" sz="26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267970" algn="l" fontAlgn="auto">
              <a:lnSpc>
                <a:spcPct val="125000"/>
              </a:lnSpc>
              <a:spcBef>
                <a:spcPts val="0"/>
              </a:spcBef>
              <a:buNone/>
            </a:pPr>
            <a:r>
              <a:rPr lang="zh-CN" altLang="en-US" sz="2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无专职官员，皆为兼职，临时差遣性质；</a:t>
            </a:r>
            <a:endParaRPr lang="zh-CN" altLang="en-US" sz="26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267970" algn="l" fontAlgn="auto">
              <a:lnSpc>
                <a:spcPct val="125000"/>
              </a:lnSpc>
              <a:spcBef>
                <a:spcPts val="0"/>
              </a:spcBef>
              <a:buNone/>
            </a:pPr>
            <a:r>
              <a:rPr lang="zh-CN" altLang="en-US" sz="2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其数无定额，任期无限止；</a:t>
            </a:r>
            <a:endParaRPr lang="zh-CN" altLang="en-US" sz="26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267970" algn="l" fontAlgn="auto">
              <a:lnSpc>
                <a:spcPct val="125000"/>
              </a:lnSpc>
              <a:spcBef>
                <a:spcPts val="0"/>
              </a:spcBef>
              <a:buNone/>
            </a:pPr>
            <a:r>
              <a:rPr lang="zh-CN" altLang="en-US" sz="2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脱离吏部选官体制，体现了皇权独断。</a:t>
            </a:r>
            <a:endParaRPr lang="zh-CN" altLang="en-US" sz="26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62255" y="302895"/>
            <a:ext cx="2529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【核心突破】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48560" y="771525"/>
            <a:ext cx="16129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核心概念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00345" y="1628140"/>
            <a:ext cx="6737985" cy="591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600" b="1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 </a:t>
            </a:r>
            <a:r>
              <a:rPr lang="en-US" altLang="zh-CN" sz="2600" b="1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5.</a:t>
            </a:r>
            <a:r>
              <a:rPr lang="zh-CN" altLang="en-US" sz="2600" b="1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依据材料，说明军机处的位置有何特殊？</a:t>
            </a:r>
            <a:endParaRPr lang="zh-CN" altLang="en-US" sz="2600" b="1">
              <a:solidFill>
                <a:schemeClr val="tx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37185" y="1293495"/>
            <a:ext cx="3115310" cy="591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【军机处】</a:t>
            </a:r>
            <a:endParaRPr lang="zh-CN" sz="2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2395" y="1892300"/>
            <a:ext cx="3032125" cy="59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5000"/>
              </a:lnSpc>
            </a:pPr>
            <a:r>
              <a:rPr lang="en-US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en-US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材料五：</a:t>
            </a:r>
            <a:endParaRPr sz="2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29335" y="6166485"/>
            <a:ext cx="3032125" cy="59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5000"/>
              </a:lnSpc>
            </a:pPr>
            <a:r>
              <a:rPr lang="en-US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en-US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军机处位置</a:t>
            </a:r>
            <a:endParaRPr lang="zh-CN" altLang="en-US" sz="2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61305" y="2699385"/>
            <a:ext cx="6574790" cy="159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7970" algn="l" fontAlgn="auto">
              <a:lnSpc>
                <a:spcPct val="125000"/>
              </a:lnSpc>
              <a:spcBef>
                <a:spcPts val="0"/>
              </a:spcBef>
              <a:buNone/>
            </a:pPr>
            <a:r>
              <a:rPr lang="zh-CN" altLang="en-US" sz="2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军机处紧挨内廷，远离外朝大臣议事中心，体现决策权已经远离了外朝大臣，是</a:t>
            </a:r>
            <a:r>
              <a:rPr lang="en-US" altLang="zh-CN" sz="2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2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皇权加强倚重内廷”规律的体现。</a:t>
            </a:r>
            <a:endParaRPr lang="zh-CN" altLang="en-US" sz="26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6100" y="2418080"/>
            <a:ext cx="4529455" cy="3799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62255" y="302895"/>
            <a:ext cx="2529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【核心突破】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48560" y="771525"/>
            <a:ext cx="16129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核心概念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86385" y="2019300"/>
            <a:ext cx="11649710" cy="3998595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  <a:prstDash val="lgDash"/>
          </a:ln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【军机处的设置，是专制皇权高度发展的重要标志】</a:t>
            </a:r>
            <a:endParaRPr lang="zh-CN" altLang="en-US"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从组织结构上看，大小军机的选择任免权完全由皇帝根据需要随机任命，不受外朝吏部的牵制。</a:t>
            </a:r>
            <a:endParaRPr lang="zh-CN" altLang="en-US"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从办事流程上看，军机大臣虽参与机务，但”跪受笔录”。</a:t>
            </a:r>
            <a:endParaRPr lang="zh-CN" altLang="en-US"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从上谕传递的角度看，皇帝绕开中央外朝官署，直接监管地方，绝密事务决策权已经远离外朝内阁六部。</a:t>
            </a:r>
            <a:endParaRPr lang="zh-CN" altLang="en-US"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从办公地点的位置上看，紧挨内宫，掣肘外朝。</a:t>
            </a:r>
            <a:endParaRPr lang="zh-CN" altLang="en-US"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940" y="1293495"/>
            <a:ext cx="4340225" cy="591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【多元视角：军机处】</a:t>
            </a:r>
            <a:endParaRPr lang="zh-CN" sz="2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320040" y="354330"/>
            <a:ext cx="8460740" cy="6940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800" b="1" kern="1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二、明中央集权的发展（中央与地方关系</a:t>
            </a:r>
            <a:r>
              <a:rPr lang="zh-CN" altLang="zh-CN" sz="2800" b="1" kern="1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）</a:t>
            </a:r>
            <a:endParaRPr lang="zh-CN" altLang="zh-CN" sz="2800" b="1" kern="100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89841" y="1351613"/>
            <a:ext cx="11412000" cy="554482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en-US" altLang="zh-CN" sz="2800" b="1" kern="1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明代废行省，设三司</a:t>
            </a:r>
            <a:endParaRPr lang="zh-CN" altLang="zh-CN" sz="28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（</a:t>
            </a:r>
            <a:r>
              <a:rPr lang="en-US" altLang="zh-CN" sz="28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1）职能：①承宣</a:t>
            </a:r>
            <a:r>
              <a:rPr lang="en-US" altLang="zh-CN" sz="28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布政使司</a:t>
            </a:r>
            <a:r>
              <a:rPr lang="en-US" altLang="zh-CN" sz="28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负责行政；</a:t>
            </a:r>
            <a:endParaRPr lang="en-US" altLang="zh-CN" sz="28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8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②提刑</a:t>
            </a:r>
            <a:r>
              <a:rPr lang="zh-CN" altLang="zh-CN" sz="2800" b="1" kern="1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按察使司负责</a:t>
            </a:r>
            <a:r>
              <a:rPr lang="zh-CN" altLang="zh-CN" sz="28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司法监察；</a:t>
            </a:r>
            <a:endParaRPr lang="zh-CN" altLang="zh-CN" sz="2800" b="1" kern="1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8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③</a:t>
            </a:r>
            <a:r>
              <a:rPr lang="zh-CN" altLang="zh-CN" sz="2800" b="1" kern="1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都指挥使司负责</a:t>
            </a:r>
            <a:r>
              <a:rPr lang="zh-CN" altLang="zh-CN" sz="28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军事。</a:t>
            </a:r>
            <a:endParaRPr lang="zh-CN" altLang="zh-CN" sz="2800" b="1" kern="1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8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（2）特点：“三司”分权，分别只听命于中央号令，互不统辖。</a:t>
            </a:r>
            <a:endParaRPr lang="zh-CN" altLang="zh-CN" sz="2800" b="1" kern="1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8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（3）评价：中央政府与地方政府的联系进一步加强，对强化中央集权，稳定地方社会秩序起到了一定作用。</a:t>
            </a:r>
            <a:endParaRPr lang="zh-CN" altLang="zh-CN" sz="2800" b="1" kern="1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8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（4）发展：至明代中后期，为进一步提高地方行政效率，朝廷派出总督、巡抚到到地方节制三司。（导与练</a:t>
            </a:r>
            <a:r>
              <a:rPr lang="en-US" altLang="zh-CN" sz="28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48</a:t>
            </a:r>
            <a:r>
              <a:rPr lang="zh-CN" altLang="en-US" sz="28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页</a:t>
            </a:r>
            <a:r>
              <a:rPr lang="zh-CN" altLang="zh-CN" sz="28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endParaRPr lang="zh-CN" altLang="zh-CN" sz="2800" b="1" kern="1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0730" y="-1713865"/>
            <a:ext cx="13714095" cy="10285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3205" y="302895"/>
            <a:ext cx="2317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【研读教材】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81910" y="706755"/>
            <a:ext cx="160782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知识梳理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525770" y="228600"/>
            <a:ext cx="835025" cy="1318895"/>
          </a:xfrm>
          <a:prstGeom prst="rect">
            <a:avLst/>
          </a:prstGeom>
          <a:solidFill>
            <a:srgbClr val="A407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507355" y="341630"/>
            <a:ext cx="859790" cy="1320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4400" b="1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FZQingKeBenYueSongS-R-GB" charset="-122"/>
              </a:rPr>
              <a:t>政治</a:t>
            </a:r>
            <a:endParaRPr kumimoji="1" lang="zh-CN" altLang="en-US" sz="4400" b="1" dirty="0">
              <a:solidFill>
                <a:schemeClr val="bg1"/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FZQingKeBenYueSongS-R-GB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47345" y="1228725"/>
            <a:ext cx="4984115" cy="6940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800" b="1" kern="1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二、清中央集权的发展</a:t>
            </a:r>
            <a:endParaRPr lang="zh-CN" altLang="zh-CN" sz="2800" b="1" kern="100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23826" y="1764998"/>
            <a:ext cx="11412000" cy="227457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kern="1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清朝的地方行政制度：</a:t>
            </a:r>
            <a:endParaRPr lang="zh-CN" sz="2800" b="1"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800" b="1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   １、 </a:t>
            </a:r>
            <a:r>
              <a:rPr sz="2800" b="1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沿袭明制，总督、巡抚为掌握行政、军事、监察大权的高级地方官员。</a:t>
            </a:r>
            <a:endParaRPr sz="2800" b="1"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sz="2800" b="1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 </a:t>
            </a:r>
            <a:endParaRPr lang="zh-CN" altLang="zh-CN" sz="2600" b="1" kern="1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97915" y="3622040"/>
            <a:ext cx="10263505" cy="2336165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  <a:prstDash val="lgDash"/>
          </a:ln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清朝</a:t>
            </a:r>
            <a:r>
              <a:rPr 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25个</a:t>
            </a:r>
            <a:r>
              <a:rPr 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省级</a:t>
            </a: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地方行政区划</a:t>
            </a:r>
            <a:r>
              <a:rPr 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其中18个省</a:t>
            </a:r>
            <a:r>
              <a:rPr 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以</a:t>
            </a:r>
            <a:r>
              <a:rPr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汉地为主</a:t>
            </a:r>
            <a:r>
              <a:rPr 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；5个将军辖区：黑龙江、吉林、盛京、伊犁、乌里雅苏台；2个办事大臣辖区：西藏、青海。</a:t>
            </a:r>
            <a:endParaRPr lang="zh-CN"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到乾隆中叶，全国15巡抚，直隶、四川、甘肃三省无巡抚，由总督兼任巡抚事。全国8总督，山东、山西、河南三省无总督，由巡抚兼总督职责。</a:t>
            </a:r>
            <a:endParaRPr lang="zh-CN"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14705" y="218440"/>
            <a:ext cx="835025" cy="1786890"/>
          </a:xfrm>
          <a:prstGeom prst="rect">
            <a:avLst/>
          </a:prstGeom>
          <a:solidFill>
            <a:srgbClr val="A407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25830" y="308610"/>
            <a:ext cx="613410" cy="16967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阶段特征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40205" y="1285875"/>
            <a:ext cx="1004887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明清时期</a:t>
            </a: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(1368</a:t>
            </a: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～</a:t>
            </a: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1840</a:t>
            </a: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年鸦片战争前</a:t>
            </a: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)</a:t>
            </a:r>
            <a:endParaRPr lang="en-US" altLang="zh-CN" sz="28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总特特征：</a:t>
            </a:r>
            <a:r>
              <a:rPr lang="zh-CN" altLang="zh-CN" sz="2800" b="1" kern="1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专制主义中央集权空前强化，封建制度渐趋衰落；</a:t>
            </a:r>
            <a:endParaRPr lang="zh-CN" altLang="zh-CN" sz="2800" b="1" kern="1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zh-CN" sz="2800" b="1" kern="1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统一的多民族国家的日趋巩固和进一步发展。</a:t>
            </a:r>
            <a:endParaRPr lang="zh-CN" altLang="zh-CN" sz="2800" b="1" kern="1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4325" y="2669540"/>
            <a:ext cx="11621770" cy="3322955"/>
          </a:xfrm>
          <a:prstGeom prst="rect">
            <a:avLst/>
          </a:prstGeom>
          <a:solidFill>
            <a:schemeClr val="bg2">
              <a:alpha val="48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</a:t>
            </a:r>
            <a:r>
              <a:rPr lang="zh-CN" altLang="en-US" sz="28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、</a:t>
            </a:r>
            <a:r>
              <a:rPr lang="zh-CN" altLang="zh-CN" sz="28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思想文化：明清文化具有承古萌新的时代特征。</a:t>
            </a:r>
            <a:endParaRPr lang="zh-CN" altLang="zh-CN" sz="28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sz="28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zh-CN" sz="2800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八股取士和文字狱体现君主专制的色彩；</a:t>
            </a:r>
            <a:endParaRPr lang="zh-CN" altLang="zh-CN" sz="2800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800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儒家思想活跃，既有强烈的反专制色彩，又出现反封建的进步思想；</a:t>
            </a:r>
            <a:endParaRPr lang="zh-CN" altLang="zh-CN" sz="2800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800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市民阶层壮大，市民文学发展，小说成为文学的主流。</a:t>
            </a:r>
            <a:endParaRPr lang="zh-CN" altLang="zh-CN" sz="2800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800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传统科技逐渐落后与近代自然科学。</a:t>
            </a:r>
            <a:endParaRPr lang="zh-CN" altLang="zh-CN" sz="2800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27935" y="164465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18515" y="1263015"/>
            <a:ext cx="1051496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２、</a:t>
            </a:r>
            <a:r>
              <a:rPr lang="zh-CN" altLang="en-US" sz="4000" b="1">
                <a:solidFill>
                  <a:srgbClr val="FF0000"/>
                </a:solidFill>
              </a:rPr>
              <a:t>建立密折制</a:t>
            </a:r>
            <a:r>
              <a:rPr lang="zh-CN" altLang="en-US" sz="4000" b="1"/>
              <a:t>：命令地方官员密折奏事，</a:t>
            </a:r>
            <a:endParaRPr lang="zh-CN" altLang="en-US" sz="4000" b="1"/>
          </a:p>
          <a:p>
            <a:r>
              <a:rPr lang="zh-CN" altLang="en-US" sz="4000" b="1"/>
              <a:t>                      加强皇帝对地方行政的控制</a:t>
            </a:r>
            <a:endParaRPr lang="zh-CN" altLang="en-US" sz="40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3205" y="302895"/>
            <a:ext cx="2317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【研读教材】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43205" y="824230"/>
            <a:ext cx="11692890" cy="550672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kern="1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800" b="1" kern="1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清朝采取有效的</a:t>
            </a:r>
            <a:r>
              <a:rPr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边疆政策：</a:t>
            </a:r>
            <a:endParaRPr sz="2800" b="1"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sz="2800" b="1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sz="2800" b="1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（３）、中央</a:t>
            </a:r>
            <a:r>
              <a:rPr sz="2800" b="1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设理藩院。主管边疆民族事务的机构，管理蒙古、新疆、西藏的行政、赋税、兵刑、户口、宗教事务。</a:t>
            </a:r>
            <a:endParaRPr sz="2800" b="1"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sz="2800" b="1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sz="2800" b="1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sz="2800" b="1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）、</a:t>
            </a:r>
            <a:r>
              <a:rPr sz="2800" b="1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改土归流</a:t>
            </a:r>
            <a:endParaRPr sz="2800" b="1"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sz="2800" b="1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en-US" sz="2800" b="1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A.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原因：元代在西南地区实行土司制度（封建王朝统治阶级用来解决西南少数民族地区的民族政策，在土司统治下，土地与人民都归土司所有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，土司世袭，形成割据势力。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   B.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概括：</a:t>
            </a:r>
            <a:r>
              <a:rPr sz="2800" b="1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明清两代在少数民族地区废除土司，实行</a:t>
            </a:r>
            <a:r>
              <a:rPr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中央委派流官统治的政治措施</a:t>
            </a:r>
            <a:r>
              <a:rPr sz="2800" b="1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。</a:t>
            </a:r>
            <a:r>
              <a:rPr lang="zh-CN" sz="2800" b="1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乾隆年间基本完成。</a:t>
            </a:r>
            <a:endParaRPr sz="2800" b="1"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800" b="1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C.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意义：</a:t>
            </a:r>
            <a:r>
              <a:rPr lang="zh-CN" sz="2800" b="1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加强中央集权，促进边疆开发，融合民族关系。</a:t>
            </a:r>
            <a:endParaRPr lang="zh-CN" altLang="zh-CN" sz="2600" b="1" kern="1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5525770" y="228600"/>
            <a:ext cx="835025" cy="1318895"/>
          </a:xfrm>
          <a:prstGeom prst="rect">
            <a:avLst/>
          </a:prstGeom>
          <a:solidFill>
            <a:srgbClr val="A407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47345" y="783590"/>
            <a:ext cx="5392420" cy="6940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800" b="1" kern="1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三、清代统一多民族国家的发展</a:t>
            </a:r>
            <a:endParaRPr lang="zh-CN" altLang="zh-CN" sz="2800" b="1" kern="100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23826" y="1815798"/>
            <a:ext cx="11412000" cy="423672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kern="1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统一台湾：</a:t>
            </a:r>
            <a:endParaRPr lang="zh-CN" altLang="en-US" sz="28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zh-CN" altLang="en-US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（1）</a:t>
            </a:r>
            <a:r>
              <a:rPr lang="zh-CN" altLang="en-US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1662年，郑成功收复台湾；</a:t>
            </a:r>
            <a:endParaRPr lang="zh-CN" altLang="en-US" sz="26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（2）</a:t>
            </a:r>
            <a:r>
              <a:rPr lang="zh-CN" altLang="en-US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1683年，台湾归入清朝版图；</a:t>
            </a:r>
            <a:endParaRPr lang="zh-CN" altLang="en-US" sz="26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（3）</a:t>
            </a:r>
            <a:r>
              <a:rPr lang="zh-CN" altLang="en-US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1684年，</a:t>
            </a:r>
            <a:r>
              <a:rPr lang="zh-CN" altLang="en-US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清朝设置台湾府，隶属福建省；</a:t>
            </a:r>
            <a:endParaRPr lang="zh-CN" altLang="en-US" sz="26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   （</a:t>
            </a:r>
            <a:r>
              <a:rPr lang="en-US" altLang="zh-CN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4</a:t>
            </a:r>
            <a:r>
              <a:rPr lang="zh-CN" altLang="en-US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）1885年，台湾正式建省。</a:t>
            </a:r>
            <a:endParaRPr lang="zh-CN" altLang="en-US" sz="26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  在清朝中央政府的统一管理下，台湾与大陆的关系更加密切，台湾的开发同时进入了一个新时期。</a:t>
            </a:r>
            <a:endParaRPr lang="zh-CN" altLang="en-US" sz="26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 </a:t>
            </a:r>
            <a:endParaRPr lang="en-US" altLang="zh-CN" sz="26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3205" y="302895"/>
            <a:ext cx="2317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【研读教材】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81910" y="706755"/>
            <a:ext cx="160782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知识梳理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525770" y="228600"/>
            <a:ext cx="835025" cy="1318895"/>
          </a:xfrm>
          <a:prstGeom prst="rect">
            <a:avLst/>
          </a:prstGeom>
          <a:solidFill>
            <a:srgbClr val="A407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507355" y="341630"/>
            <a:ext cx="859790" cy="1320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4400" b="1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FZQingKeBenYueSongS-R-GB" charset="-122"/>
              </a:rPr>
              <a:t>政治</a:t>
            </a:r>
            <a:endParaRPr kumimoji="1" lang="zh-CN" altLang="en-US" sz="4400" b="1" dirty="0">
              <a:solidFill>
                <a:schemeClr val="bg1"/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FZQingKeBenYueSongS-R-GB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47345" y="1228725"/>
            <a:ext cx="5392420" cy="6940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800" b="1" kern="1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三、清代统一多民族国家的发展</a:t>
            </a:r>
            <a:endParaRPr lang="zh-CN" altLang="zh-CN" sz="2800" b="1" kern="100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23826" y="1815798"/>
            <a:ext cx="11412000" cy="519874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 </a:t>
            </a:r>
            <a:r>
              <a:rPr lang="en-US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</a:t>
            </a:r>
            <a:r>
              <a:rPr lang="zh-CN" altLang="en-US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管辖西藏：</a:t>
            </a:r>
            <a:endParaRPr lang="zh-CN" altLang="en-US" sz="28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  </a:t>
            </a:r>
            <a:r>
              <a:rPr lang="zh-CN" altLang="en-US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 （</a:t>
            </a:r>
            <a:r>
              <a:rPr lang="en-US" altLang="zh-CN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1</a:t>
            </a:r>
            <a:r>
              <a:rPr lang="zh-CN" altLang="en-US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）1653年，顺治帝正式册封“达赖喇嘛”；</a:t>
            </a:r>
            <a:r>
              <a:rPr lang="zh-CN" altLang="en-US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1713年，康熙帝册封“班禅额尔德尼”。</a:t>
            </a:r>
            <a:endParaRPr lang="zh-CN" altLang="en-US" sz="26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   （</a:t>
            </a:r>
            <a:r>
              <a:rPr lang="en-US" altLang="zh-CN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2</a:t>
            </a:r>
            <a:r>
              <a:rPr lang="zh-CN" altLang="en-US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）雍正五年（1727年），设置驻藏大臣，西藏直接隶属中央，清朝对西藏的管理进入了新的阶段。</a:t>
            </a:r>
            <a:endParaRPr lang="zh-CN" altLang="en-US" sz="26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   </a:t>
            </a:r>
            <a:r>
              <a:rPr lang="zh-CN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（</a:t>
            </a:r>
            <a:r>
              <a:rPr lang="en-US" altLang="zh-CN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3</a:t>
            </a:r>
            <a:r>
              <a:rPr lang="zh-CN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）</a:t>
            </a:r>
            <a:r>
              <a:rPr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乾隆五十</a:t>
            </a:r>
            <a:r>
              <a:rPr lang="zh-CN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八</a:t>
            </a:r>
            <a:r>
              <a:rPr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年（179</a:t>
            </a:r>
            <a:r>
              <a:rPr lang="en-US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3</a:t>
            </a:r>
            <a:r>
              <a:rPr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年），颁布《钦定西藏章程》，从制度上对驻藏大臣的地位与职权作了明确的规定。同时，实行了“金瓶掣签”制度，规定达赖、班禅圆寂后，将寻认的转世灵童的姓名、生年月日用满汉藏三种文字写在签牌上，放入金瓶内，在驻藏大臣监督之下掣签认定。清廷对西藏的统治与管理进一步制度化和法律化。</a:t>
            </a:r>
            <a:endParaRPr sz="26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3205" y="302895"/>
            <a:ext cx="2317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【研读教材】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81910" y="706755"/>
            <a:ext cx="160782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知识梳理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525770" y="228600"/>
            <a:ext cx="835025" cy="1318895"/>
          </a:xfrm>
          <a:prstGeom prst="rect">
            <a:avLst/>
          </a:prstGeom>
          <a:solidFill>
            <a:srgbClr val="A407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507355" y="341630"/>
            <a:ext cx="859790" cy="1320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4400" b="1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FZQingKeBenYueSongS-R-GB" charset="-122"/>
              </a:rPr>
              <a:t>政治</a:t>
            </a:r>
            <a:endParaRPr kumimoji="1" lang="zh-CN" altLang="en-US" sz="4400" b="1" dirty="0">
              <a:solidFill>
                <a:schemeClr val="bg1"/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FZQingKeBenYueSongS-R-GB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47345" y="1228725"/>
            <a:ext cx="4984115" cy="6940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800" b="1" kern="1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三、清代疆域的奠基</a:t>
            </a:r>
            <a:endParaRPr lang="zh-CN" altLang="zh-CN" sz="2800" b="1" kern="100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23826" y="1815798"/>
            <a:ext cx="11412000" cy="377507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kern="1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巩固西北边疆：</a:t>
            </a:r>
            <a:endParaRPr lang="zh-CN" altLang="en-US" sz="28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zh-CN" altLang="en-US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（1）</a:t>
            </a:r>
            <a:r>
              <a:rPr lang="zh-CN" altLang="en-US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康熙帝，平定准噶尔部叛乱，稳定西北边疆地区；</a:t>
            </a:r>
            <a:endParaRPr lang="zh-CN" altLang="en-US" sz="26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（2）</a:t>
            </a:r>
            <a:r>
              <a:rPr lang="zh-CN" altLang="en-US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乾隆帝，平定大小和卓叛乱，设置伊犁将军，加强管辖西北边疆。</a:t>
            </a:r>
            <a:endParaRPr lang="zh-CN" altLang="en-US" sz="26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土尔扈特部回归祖国，巩固发展多民族国家。</a:t>
            </a:r>
            <a:endParaRPr lang="zh-CN" altLang="en-US" sz="26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4.</a:t>
            </a:r>
            <a:r>
              <a:rPr lang="zh-CN" altLang="en-US" sz="26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收回东北领土：</a:t>
            </a:r>
            <a:endParaRPr lang="en-US" altLang="zh-CN" sz="26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   1689年《尼布楚条约》从法律上肯定黑龙江和乌苏里江流域包括库页岛，都是中国的领土。</a:t>
            </a:r>
            <a:endParaRPr sz="28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03530" y="338455"/>
            <a:ext cx="3206750" cy="645795"/>
            <a:chOff x="1552458" y="211138"/>
            <a:chExt cx="7133895" cy="645795"/>
          </a:xfrm>
        </p:grpSpPr>
        <p:sp>
          <p:nvSpPr>
            <p:cNvPr id="8" name="矩形 24"/>
            <p:cNvSpPr>
              <a:spLocks noChangeArrowheads="1"/>
            </p:cNvSpPr>
            <p:nvPr/>
          </p:nvSpPr>
          <p:spPr bwMode="auto">
            <a:xfrm>
              <a:off x="1552458" y="211773"/>
              <a:ext cx="7097182" cy="645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600" b="1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清朝的疆域</a:t>
              </a:r>
              <a:endParaRPr lang="zh-CN" altLang="en-US" sz="3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7" name="矩形 23"/>
            <p:cNvSpPr>
              <a:spLocks noChangeArrowheads="1"/>
            </p:cNvSpPr>
            <p:nvPr/>
          </p:nvSpPr>
          <p:spPr bwMode="auto">
            <a:xfrm>
              <a:off x="1590733" y="211138"/>
              <a:ext cx="7095620" cy="594995"/>
            </a:xfrm>
            <a:prstGeom prst="rect">
              <a:avLst/>
            </a:prstGeom>
            <a:noFill/>
            <a:ln w="28575" cap="flat" cmpd="sng">
              <a:solidFill>
                <a:srgbClr val="7F7F7F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54" name="Group 3"/>
          <p:cNvGrpSpPr/>
          <p:nvPr/>
        </p:nvGrpSpPr>
        <p:grpSpPr bwMode="auto">
          <a:xfrm>
            <a:off x="104775" y="46990"/>
            <a:ext cx="12062460" cy="6645275"/>
            <a:chOff x="192" y="96"/>
            <a:chExt cx="5424" cy="4080"/>
          </a:xfrm>
        </p:grpSpPr>
        <p:pic>
          <p:nvPicPr>
            <p:cNvPr id="55" name="Picture 5" descr="5"/>
            <p:cNvPicPr>
              <a:picLocks noChangeAspect="1" noChangeArrowheads="1"/>
            </p:cNvPicPr>
            <p:nvPr/>
          </p:nvPicPr>
          <p:blipFill>
            <a:blip r:embed="rId1" cstate="print">
              <a:clrChange>
                <a:clrFrom>
                  <a:srgbClr val="F9F5F4"/>
                </a:clrFrom>
                <a:clrTo>
                  <a:srgbClr val="F9F5F4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2" y="96"/>
              <a:ext cx="5424" cy="4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AutoShape 6"/>
            <p:cNvSpPr>
              <a:spLocks noChangeArrowheads="1"/>
            </p:cNvSpPr>
            <p:nvPr/>
          </p:nvSpPr>
          <p:spPr bwMode="auto">
            <a:xfrm>
              <a:off x="325" y="3757"/>
              <a:ext cx="1567" cy="251"/>
            </a:xfrm>
            <a:prstGeom prst="roundRect">
              <a:avLst>
                <a:gd name="adj" fmla="val 16667"/>
              </a:avLst>
            </a:prstGeom>
            <a:solidFill>
              <a:srgbClr val="B4E8EE"/>
            </a:solidFill>
            <a:ln w="28575">
              <a:solidFill>
                <a:srgbClr val="0000FF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  <a:buFont typeface="Wingdings" panose="05000000000000000000" pitchFamily="2" charset="2"/>
                <a:buNone/>
              </a:pPr>
              <a:r>
                <a:rPr lang="zh-CN" altLang="en-US" b="1" dirty="0">
                  <a:ea typeface="黑体" panose="02010609060101010101" pitchFamily="49" charset="-122"/>
                </a:rPr>
                <a:t>清朝的疆域</a:t>
              </a:r>
              <a:r>
                <a:rPr lang="en-US" altLang="zh-CN" b="1" dirty="0">
                  <a:ea typeface="黑体" panose="02010609060101010101" pitchFamily="49" charset="-122"/>
                </a:rPr>
                <a:t>1820</a:t>
              </a:r>
              <a:r>
                <a:rPr lang="zh-CN" altLang="en-US" b="1" dirty="0">
                  <a:ea typeface="黑体" panose="02010609060101010101" pitchFamily="49" charset="-122"/>
                </a:rPr>
                <a:t>年</a:t>
              </a:r>
              <a:endParaRPr lang="zh-CN" altLang="en-US" b="1" dirty="0">
                <a:ea typeface="黑体" panose="02010609060101010101" pitchFamily="49" charset="-122"/>
              </a:endParaRPr>
            </a:p>
          </p:txBody>
        </p:sp>
      </p:grp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104775" y="2731135"/>
            <a:ext cx="1927860" cy="583565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义启隶书体" panose="02010601030101010101" charset="-128"/>
                <a:ea typeface="义启隶书体" panose="02010601030101010101" charset="-128"/>
              </a:rPr>
              <a:t>西跨葱岭</a:t>
            </a:r>
            <a:endParaRPr lang="zh-CN" altLang="en-US" sz="3200" b="1" dirty="0">
              <a:solidFill>
                <a:schemeClr val="bg1"/>
              </a:solidFill>
              <a:latin typeface="义启隶书体" panose="02010601030101010101" charset="-128"/>
              <a:ea typeface="义启隶书体" panose="02010601030101010101" charset="-128"/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9680575" y="3137535"/>
            <a:ext cx="2367280" cy="583565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义启隶书体" panose="02010601030101010101" charset="-128"/>
                <a:ea typeface="义启隶书体" panose="02010601030101010101" charset="-128"/>
              </a:rPr>
              <a:t>东临太平洋</a:t>
            </a:r>
            <a:endParaRPr lang="zh-CN" altLang="en-US" sz="3200" b="1" dirty="0">
              <a:solidFill>
                <a:schemeClr val="bg1"/>
              </a:solidFill>
              <a:latin typeface="义启隶书体" panose="02010601030101010101" charset="-128"/>
              <a:ea typeface="义启隶书体" panose="02010601030101010101" charset="-128"/>
            </a:endParaRP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5088890" y="514350"/>
            <a:ext cx="2672080" cy="583565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义启隶书体" panose="02010601030101010101" charset="-128"/>
                <a:ea typeface="义启隶书体" panose="02010601030101010101" charset="-128"/>
              </a:rPr>
              <a:t>北接西伯利亚</a:t>
            </a:r>
            <a:endParaRPr lang="zh-CN" altLang="en-US" sz="2000" b="1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5768340" y="6108700"/>
            <a:ext cx="2687955" cy="583565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义启隶书体" panose="02010601030101010101" charset="-128"/>
                <a:ea typeface="义启隶书体" panose="02010601030101010101" charset="-128"/>
              </a:rPr>
              <a:t>南至南海诸岛</a:t>
            </a:r>
            <a:endParaRPr lang="zh-CN" altLang="en-US" sz="3200" b="1" dirty="0">
              <a:solidFill>
                <a:schemeClr val="bg1"/>
              </a:solidFill>
              <a:latin typeface="义启隶书体" panose="02010601030101010101" charset="-128"/>
              <a:ea typeface="义启隶书体" panose="02010601030101010101" charset="-128"/>
            </a:endParaRP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401320" y="1097915"/>
            <a:ext cx="3484245" cy="583565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义启隶书体" panose="02010601030101010101" charset="-128"/>
                <a:ea typeface="义启隶书体" panose="02010601030101010101" charset="-128"/>
              </a:rPr>
              <a:t>西北至巴勒喀什池</a:t>
            </a:r>
            <a:endParaRPr lang="zh-CN" altLang="en-US" sz="3200" b="1" dirty="0">
              <a:solidFill>
                <a:schemeClr val="bg1"/>
              </a:solidFill>
              <a:latin typeface="义启隶书体" panose="02010601030101010101" charset="-128"/>
              <a:ea typeface="义启隶书体" panose="02010601030101010101" charset="-128"/>
            </a:endParaRPr>
          </a:p>
        </p:txBody>
      </p:sp>
      <p:sp>
        <p:nvSpPr>
          <p:cNvPr id="53" name="Text Box 7"/>
          <p:cNvSpPr txBox="1">
            <a:spLocks noChangeArrowheads="1"/>
          </p:cNvSpPr>
          <p:nvPr/>
        </p:nvSpPr>
        <p:spPr bwMode="auto">
          <a:xfrm>
            <a:off x="320675" y="4878705"/>
            <a:ext cx="3955415" cy="583565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义启隶书体" panose="02010601030101010101" charset="-128"/>
                <a:ea typeface="义启隶书体" panose="02010601030101010101" charset="-128"/>
              </a:rPr>
              <a:t>西南达喜马拉雅山脉</a:t>
            </a:r>
            <a:endParaRPr lang="zh-CN" altLang="en-US" sz="3200" b="1" dirty="0">
              <a:solidFill>
                <a:schemeClr val="bg1"/>
              </a:solidFill>
              <a:latin typeface="义启隶书体" panose="02010601030101010101" charset="-128"/>
              <a:ea typeface="义启隶书体" panose="02010601030101010101" charset="-128"/>
            </a:endParaRP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7813675" y="4632325"/>
            <a:ext cx="4353560" cy="1076325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义启隶书体" panose="02010601030101010101" charset="-128"/>
                <a:ea typeface="义启隶书体" panose="02010601030101010101" charset="-128"/>
              </a:rPr>
              <a:t>东南到台湾及附属岛屿包括钓鱼岛、赤尾屿等</a:t>
            </a:r>
            <a:endParaRPr lang="zh-CN" altLang="en-US" sz="3200" b="1" dirty="0">
              <a:solidFill>
                <a:schemeClr val="bg1"/>
              </a:solidFill>
              <a:latin typeface="义启隶书体" panose="02010601030101010101" charset="-128"/>
              <a:ea typeface="义启隶书体" panose="02010601030101010101" charset="-128"/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8303895" y="851535"/>
            <a:ext cx="3622040" cy="1076325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义启隶书体" panose="02010601030101010101" charset="-128"/>
                <a:ea typeface="义启隶书体" panose="02010601030101010101" charset="-128"/>
              </a:rPr>
              <a:t>东北至黑龙江以北</a:t>
            </a:r>
            <a:endParaRPr lang="zh-CN" altLang="en-US" sz="3200" b="1" dirty="0">
              <a:solidFill>
                <a:schemeClr val="bg1"/>
              </a:solidFill>
              <a:latin typeface="义启隶书体" panose="02010601030101010101" charset="-128"/>
              <a:ea typeface="义启隶书体" panose="02010601030101010101" charset="-128"/>
            </a:endParaRPr>
          </a:p>
          <a:p>
            <a:pPr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义启隶书体" panose="02010601030101010101" charset="-128"/>
                <a:ea typeface="义启隶书体" panose="02010601030101010101" charset="-128"/>
              </a:rPr>
              <a:t>外兴安岭和库页岛</a:t>
            </a:r>
            <a:endParaRPr lang="zh-CN" altLang="en-US" sz="3200" b="1" dirty="0">
              <a:solidFill>
                <a:schemeClr val="bg1"/>
              </a:solidFill>
              <a:latin typeface="义启隶书体" panose="02010601030101010101" charset="-128"/>
              <a:ea typeface="义启隶书体" panose="02010601030101010101" charset="-128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22680" y="2375535"/>
            <a:ext cx="10058400" cy="15684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indent="0" algn="l" eaLnBrk="1" latinLnBrk="0" hangingPunct="1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清朝前期，中国是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幅员辽阔、人口众多、国力强大的统一多民族国家，处于统一多民族国家的巩固和发展时期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34" grpId="0" bldLvl="0" animBg="1"/>
      <p:bldP spid="32" grpId="0" bldLvl="0" animBg="1"/>
      <p:bldP spid="36" grpId="0" bldLvl="0" animBg="1"/>
      <p:bldP spid="31" grpId="0" bldLvl="0" animBg="1"/>
      <p:bldP spid="53" grpId="0" bldLvl="0" animBg="1"/>
      <p:bldP spid="35" grpId="0" bldLvl="0" animBg="1"/>
      <p:bldP spid="33" grpId="0" bldLvl="0" animBg="1"/>
      <p:bldP spid="5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zh-CN" b="1" kern="1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  <a:sym typeface="+mn-ea"/>
              </a:rPr>
              <a:t>清代统一多民族国家的发展历史作用：</a:t>
            </a:r>
            <a:endParaRPr lang="zh-CN" altLang="zh-CN" b="1" kern="100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/>
              <a:sym typeface="+mn-ea"/>
            </a:endParaRPr>
          </a:p>
          <a:p>
            <a:r>
              <a:rPr lang="zh-CN" altLang="en-US"/>
              <a:t>１、近代中国　版图在康熙、雍正、乾隆时期基本奠定</a:t>
            </a:r>
            <a:endParaRPr lang="zh-CN" altLang="en-US"/>
          </a:p>
          <a:p>
            <a:r>
              <a:rPr lang="zh-CN" altLang="en-US"/>
              <a:t>２、巩固了统一的多民族国家，大大加强了中央政府的统治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1F423F7-8EC3-46E9-B63C-F168B82A0C07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3205" y="302895"/>
            <a:ext cx="2317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【研读教材】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81910" y="706755"/>
            <a:ext cx="160782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知识梳理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525770" y="228600"/>
            <a:ext cx="835025" cy="1318895"/>
          </a:xfrm>
          <a:prstGeom prst="rect">
            <a:avLst/>
          </a:prstGeom>
          <a:solidFill>
            <a:srgbClr val="A407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507355" y="341630"/>
            <a:ext cx="859790" cy="1320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4400" b="1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FZQingKeBenYueSongS-R-GB" charset="-122"/>
              </a:rPr>
              <a:t>政治</a:t>
            </a:r>
            <a:endParaRPr kumimoji="1" lang="zh-CN" altLang="en-US" sz="4400" b="1" dirty="0">
              <a:solidFill>
                <a:schemeClr val="bg1"/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FZQingKeBenYueSongS-R-GB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47345" y="1228725"/>
            <a:ext cx="4984115" cy="6940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800" b="1" kern="1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四、明清官僚制度的发展</a:t>
            </a:r>
            <a:endParaRPr lang="zh-CN" altLang="zh-CN" sz="2800" b="1" kern="100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23826" y="1815798"/>
            <a:ext cx="11412000" cy="65913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kern="1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28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06450" y="1816100"/>
            <a:ext cx="2700655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600" b="1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   </a:t>
            </a:r>
            <a:r>
              <a:rPr sz="2600" b="1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明清八股取士</a:t>
            </a:r>
            <a:endParaRPr lang="zh-CN" sz="2600" b="1"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50655" y="4773930"/>
            <a:ext cx="2885440" cy="186626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47345" y="2236470"/>
            <a:ext cx="11649710" cy="4552315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  <a:prstDash val="lgDash"/>
          </a:ln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（1）概况：</a:t>
            </a:r>
            <a:endParaRPr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考试内容：一是从四书五经原文摘句命题，敷衍成文；二是不许发挥个人见解，根据程朱理学的注疏模仿古人语气发挥，阐明经义，代圣人立言。</a:t>
            </a:r>
            <a:endParaRPr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试卷文体：八股文（破题、承题、起讲、入手、起股、中股、后股、束股八部分组成，每股用对偶排）</a:t>
            </a:r>
            <a:endParaRPr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（2）影响：</a:t>
            </a:r>
            <a:endParaRPr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束缚了读书人的思想，阻碍了科学及文化的发展。</a:t>
            </a:r>
            <a:endParaRPr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科举由选拔人才的制度变成了束缚读书人思想的工具。</a:t>
            </a:r>
            <a:endParaRPr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62255" y="302895"/>
            <a:ext cx="2529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【核心突破】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48560" y="771525"/>
            <a:ext cx="16129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核心概念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75680" y="1793240"/>
            <a:ext cx="5962650" cy="1091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2</a:t>
            </a:r>
            <a:r>
              <a:rPr lang="en-US" altLang="zh-CN" sz="2600" b="1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.</a:t>
            </a:r>
            <a:r>
              <a:rPr lang="zh-CN" altLang="en-US" sz="2600" b="1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依据以上材料分析，军机处在机构组织上有什么特征？</a:t>
            </a:r>
            <a:endParaRPr lang="zh-CN" altLang="en-US" sz="2600" b="1">
              <a:solidFill>
                <a:schemeClr val="tx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37185" y="1293495"/>
            <a:ext cx="3115310" cy="591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【军机处】</a:t>
            </a:r>
            <a:endParaRPr lang="zh-CN" sz="2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5425" y="1793240"/>
            <a:ext cx="5340985" cy="459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5000"/>
              </a:lnSpc>
            </a:pPr>
            <a:r>
              <a:rPr lang="en-US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en-US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材料二：</a:t>
            </a:r>
            <a:endParaRPr lang="zh-CN" altLang="en-US" sz="2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fontAlgn="auto">
              <a:lnSpc>
                <a:spcPct val="125000"/>
              </a:lnSpc>
            </a:pPr>
            <a:r>
              <a:rPr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军机处的职官有军机大臣（大军机）、有军机章京（小军机）。军机大臣由皇帝从满、汉大学士，尚书，侍郎等官员内特选。军机大臣没有定额，军机处少则四五人，多则十一二人，以六至八人为常。人数多少均由皇帝根据实际需要而定</a:t>
            </a:r>
            <a:r>
              <a:rPr lang="zh-CN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lang="zh-CN" sz="2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fontAlgn="auto">
              <a:lnSpc>
                <a:spcPct val="125000"/>
              </a:lnSpc>
            </a:pPr>
            <a:r>
              <a:rPr lang="en-US" altLang="zh-CN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——张岂之：《中国历史》</a:t>
            </a:r>
            <a:endParaRPr lang="en-US" altLang="zh-CN" sz="2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47435" y="2924175"/>
            <a:ext cx="5890895" cy="259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7970" algn="l" fontAlgn="auto">
              <a:lnSpc>
                <a:spcPct val="125000"/>
              </a:lnSpc>
              <a:spcBef>
                <a:spcPts val="0"/>
              </a:spcBef>
              <a:buNone/>
            </a:pPr>
            <a:r>
              <a:rPr lang="zh-CN" altLang="en-US" sz="2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钦定亲信的满、汉官员；</a:t>
            </a:r>
            <a:endParaRPr lang="zh-CN" altLang="en-US" sz="26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267970" algn="l" fontAlgn="auto">
              <a:lnSpc>
                <a:spcPct val="125000"/>
              </a:lnSpc>
              <a:spcBef>
                <a:spcPts val="0"/>
              </a:spcBef>
              <a:buNone/>
            </a:pPr>
            <a:r>
              <a:rPr lang="zh-CN" altLang="en-US" sz="2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无专职官员，皆为兼职，临时差遣性质；</a:t>
            </a:r>
            <a:endParaRPr lang="zh-CN" altLang="en-US" sz="26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267970" algn="l" fontAlgn="auto">
              <a:lnSpc>
                <a:spcPct val="125000"/>
              </a:lnSpc>
              <a:spcBef>
                <a:spcPts val="0"/>
              </a:spcBef>
              <a:buNone/>
            </a:pPr>
            <a:r>
              <a:rPr lang="zh-CN" altLang="en-US" sz="2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其数无定额，任期无限止；</a:t>
            </a:r>
            <a:endParaRPr lang="zh-CN" altLang="en-US" sz="26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267970" algn="l" fontAlgn="auto">
              <a:lnSpc>
                <a:spcPct val="125000"/>
              </a:lnSpc>
              <a:spcBef>
                <a:spcPts val="0"/>
              </a:spcBef>
              <a:buNone/>
            </a:pPr>
            <a:r>
              <a:rPr lang="zh-CN" altLang="en-US" sz="2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脱离吏部选官体制，体现了皇权独断。</a:t>
            </a:r>
            <a:endParaRPr lang="zh-CN" altLang="en-US" sz="26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62255" y="302895"/>
            <a:ext cx="2529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【核心突破】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48560" y="771525"/>
            <a:ext cx="16129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核心概念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00345" y="1628140"/>
            <a:ext cx="6737985" cy="591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600" b="1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 </a:t>
            </a:r>
            <a:r>
              <a:rPr lang="en-US" altLang="zh-CN" sz="2600" b="1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5.</a:t>
            </a:r>
            <a:r>
              <a:rPr lang="zh-CN" altLang="en-US" sz="2600" b="1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依据材料，说明军机处的位置有何特殊？</a:t>
            </a:r>
            <a:endParaRPr lang="zh-CN" altLang="en-US" sz="2600" b="1">
              <a:solidFill>
                <a:schemeClr val="tx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37185" y="1293495"/>
            <a:ext cx="3115310" cy="591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【军机处】</a:t>
            </a:r>
            <a:endParaRPr lang="zh-CN" sz="2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2395" y="1892300"/>
            <a:ext cx="3032125" cy="59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5000"/>
              </a:lnSpc>
            </a:pPr>
            <a:r>
              <a:rPr lang="en-US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en-US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材料五：</a:t>
            </a:r>
            <a:endParaRPr sz="2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29335" y="6166485"/>
            <a:ext cx="3032125" cy="59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5000"/>
              </a:lnSpc>
            </a:pPr>
            <a:r>
              <a:rPr lang="en-US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en-US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军机处位置</a:t>
            </a:r>
            <a:endParaRPr lang="zh-CN" altLang="en-US" sz="2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61305" y="2699385"/>
            <a:ext cx="6574790" cy="159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7970" algn="l" fontAlgn="auto">
              <a:lnSpc>
                <a:spcPct val="125000"/>
              </a:lnSpc>
              <a:spcBef>
                <a:spcPts val="0"/>
              </a:spcBef>
              <a:buNone/>
            </a:pPr>
            <a:r>
              <a:rPr lang="zh-CN" altLang="en-US" sz="2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军机处紧挨内廷，远离外朝大臣议事中心，体现决策权已经远离了外朝大臣，是</a:t>
            </a:r>
            <a:r>
              <a:rPr lang="en-US" altLang="zh-CN" sz="2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2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皇权加强倚重内廷”规律的体现。</a:t>
            </a:r>
            <a:endParaRPr lang="zh-CN" altLang="en-US" sz="26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6100" y="2418080"/>
            <a:ext cx="4529455" cy="3799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14705" y="218440"/>
            <a:ext cx="835025" cy="1786890"/>
          </a:xfrm>
          <a:prstGeom prst="rect">
            <a:avLst/>
          </a:prstGeom>
          <a:solidFill>
            <a:srgbClr val="A407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25830" y="308610"/>
            <a:ext cx="613410" cy="16967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阶段特征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40205" y="1285875"/>
            <a:ext cx="1004887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明清时期</a:t>
            </a: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(1368</a:t>
            </a: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～</a:t>
            </a: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1840</a:t>
            </a: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年鸦片战争前</a:t>
            </a: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)</a:t>
            </a:r>
            <a:endParaRPr lang="en-US" altLang="zh-CN" sz="28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总特特征：</a:t>
            </a:r>
            <a:r>
              <a:rPr lang="zh-CN" altLang="zh-CN" sz="2800" b="1" kern="1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专制主义中央集权空前强化，封建制度渐趋衰落；</a:t>
            </a:r>
            <a:endParaRPr lang="zh-CN" altLang="zh-CN" sz="2800" b="1" kern="1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zh-CN" altLang="zh-CN" sz="2800" b="1" kern="1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统一的多民族国家的日趋巩固和进一步发展。</a:t>
            </a:r>
            <a:endParaRPr lang="zh-CN" altLang="zh-CN" sz="2800" b="1" kern="1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9720" y="2669540"/>
            <a:ext cx="11636375" cy="2676525"/>
          </a:xfrm>
          <a:prstGeom prst="rect">
            <a:avLst/>
          </a:prstGeom>
          <a:solidFill>
            <a:schemeClr val="bg2">
              <a:alpha val="51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</a:t>
            </a:r>
            <a:r>
              <a:rPr lang="zh-CN" altLang="en-US" sz="28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、</a:t>
            </a:r>
            <a:r>
              <a:rPr lang="zh-CN" altLang="zh-CN" sz="28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对外关系：明清辉煌与社会停滞</a:t>
            </a:r>
            <a:r>
              <a:rPr lang="zh-CN" altLang="zh-CN" sz="28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lang="zh-CN" altLang="zh-CN" sz="28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sz="28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zh-CN" sz="2800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对外政策由开放到闭关自守，中西差距拉大；      </a:t>
            </a:r>
            <a:endParaRPr lang="zh-CN" altLang="zh-CN" sz="2800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800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西学东渐带来冲击；</a:t>
            </a:r>
            <a:endParaRPr lang="zh-CN" altLang="zh-CN" sz="2800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800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受到西方的殖民势力的冲击（台湾）。</a:t>
            </a:r>
            <a:endParaRPr lang="zh-CN" altLang="zh-CN" sz="2800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19415" y="-10812145"/>
            <a:ext cx="13714095" cy="10285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62255" y="302895"/>
            <a:ext cx="2529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【核心突破】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48560" y="771525"/>
            <a:ext cx="16129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核心概念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86385" y="2019300"/>
            <a:ext cx="11649710" cy="3998595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  <a:prstDash val="lgDash"/>
          </a:ln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【军机处的设置，是专制皇权高度发展的重要标志】</a:t>
            </a:r>
            <a:endParaRPr lang="zh-CN" altLang="en-US"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从组织结构上看，大小军机的选择任免权完全由皇帝根据需要随机任命，不受外朝吏部的牵制。</a:t>
            </a:r>
            <a:endParaRPr lang="zh-CN" altLang="en-US"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从办事流程上看，军机大臣虽参与机务，但”跪受笔录”。</a:t>
            </a:r>
            <a:endParaRPr lang="zh-CN" altLang="en-US"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从上谕传递的角度看，皇帝绕开中央外朝官署，直接监管地方，绝密事务决策权已经远离外朝内阁六部。</a:t>
            </a:r>
            <a:endParaRPr lang="zh-CN" altLang="en-US"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从办公地点的位置上看，紧挨内宫，掣肘外朝。</a:t>
            </a:r>
            <a:endParaRPr lang="zh-CN" altLang="en-US"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940" y="1293495"/>
            <a:ext cx="4340225" cy="591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【多元视角：军机处】</a:t>
            </a:r>
            <a:endParaRPr lang="zh-CN" sz="2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62255" y="302895"/>
            <a:ext cx="2529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【核心突破】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48560" y="771525"/>
            <a:ext cx="162736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能力提升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47345" y="1294765"/>
            <a:ext cx="11649710" cy="5521960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  <a:prstDash val="lgDash"/>
          </a:ln>
        </p:spPr>
        <p:txBody>
          <a:bodyPr wrap="square" lIns="121898" tIns="60948" rIns="121898" bIns="60948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en-US" altLang="zh-CN" sz="2600" b="1" kern="1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【</a:t>
            </a:r>
            <a:r>
              <a:rPr lang="zh-CN" altLang="en-US" sz="2600" b="1" kern="1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重要史论</a:t>
            </a:r>
            <a:r>
              <a:rPr lang="en-US" altLang="zh-CN" sz="2600" b="1" kern="1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】</a:t>
            </a:r>
            <a:endParaRPr lang="en-US" altLang="zh-CN" sz="2600" b="1" kern="10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600" b="1" kern="1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对明朝设内阁、清朝设军机处强化皇权的认识</a:t>
            </a:r>
            <a:endParaRPr lang="zh-CN" altLang="en-US" sz="2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(1)</a:t>
            </a: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明朝废除丞相制度是解决皇权与相权的矛盾问题；后来设置的内阁，是专制主义皇权强化的表现，本质是封建政治制度的畸变。</a:t>
            </a:r>
            <a:endParaRPr lang="zh-CN" altLang="en-US" sz="2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(2)</a:t>
            </a: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清朝设立军机处使皇权真正成为绝对的最高权威，君臣关系成了彻底的主仆关系，皇帝的专制统治达到顶峰。</a:t>
            </a:r>
            <a:endParaRPr lang="zh-CN" altLang="en-US" sz="2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(3)</a:t>
            </a: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君主专制的高度强化，极大地妨碍了社会的进步和资本主义萌芽的成长。中国社会的发展步伐，从此开始大大落后于西方，从而埋下了日后被动挨打的祸根。</a:t>
            </a:r>
            <a:endParaRPr lang="zh-CN" altLang="en-US" sz="2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62255" y="302895"/>
            <a:ext cx="2529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【核心突破】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48560" y="771525"/>
            <a:ext cx="16129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核心概念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86385" y="1653540"/>
            <a:ext cx="11649710" cy="5213985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  <a:prstDash val="lgDash"/>
          </a:ln>
        </p:spPr>
        <p:txBody>
          <a:bodyPr wrap="square" lIns="121898" tIns="60948" rIns="121898" bIns="60948">
            <a:spAutoFit/>
          </a:bodyPr>
          <a:lstStyle/>
          <a:p>
            <a:pPr algn="just" fontAlgn="auto">
              <a:lnSpc>
                <a:spcPct val="115000"/>
              </a:lnSpc>
            </a:pPr>
            <a:r>
              <a:rPr 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en-US" sz="24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1.军机处是“有官无吏”</a:t>
            </a:r>
            <a:r>
              <a:rPr lang="zh-CN" altLang="en-US" sz="24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还</a:t>
            </a:r>
            <a:r>
              <a:rPr lang="en-US" sz="24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是“有吏无官”</a:t>
            </a:r>
            <a:r>
              <a:rPr lang="zh-CN" altLang="en-US" sz="24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</a:t>
            </a:r>
            <a:endParaRPr lang="zh-CN" altLang="en-US" sz="2400" b="1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 fontAlgn="auto">
              <a:lnSpc>
                <a:spcPct val="115000"/>
              </a:lnSpc>
            </a:pP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军机大臣和军机章京都是由皇帝从现任的官员中挑选的，都是有品级的。所以说的“有官无吏”。</a:t>
            </a:r>
            <a:endParaRPr lang="zh-CN" altLang="en-US"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 fontAlgn="auto">
              <a:lnSpc>
                <a:spcPct val="115000"/>
              </a:lnSpc>
            </a:pP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从军机大臣职责看，都是皇帝的办事人员，从这个意义上讲是“有吏无官”。</a:t>
            </a:r>
            <a:endParaRPr lang="zh-CN" altLang="en-US"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 fontAlgn="auto">
              <a:lnSpc>
                <a:spcPct val="115000"/>
              </a:lnSpc>
            </a:pP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en-US" altLang="zh-CN" sz="24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24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军机处的设置是中国古代政治的巨大变革。</a:t>
            </a:r>
            <a:endParaRPr lang="zh-CN" altLang="en-US"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 fontAlgn="auto">
              <a:lnSpc>
                <a:spcPct val="115000"/>
              </a:lnSpc>
            </a:pP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en-US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明代还是在制度之下由皇帝来当宰相。宰相废了，而宰相的职权则由皇帝兼……明代制度还是和过去大体相的。清代就更超越了这一限度…清代行政反而成了私下的秘密，自然比尚有制度可循的内阁制又大大进了一歩。</a:t>
            </a:r>
            <a:r>
              <a:rPr lang="en-US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钱穆</a:t>
            </a:r>
            <a:endParaRPr lang="zh-CN" altLang="en-US"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 fontAlgn="auto">
              <a:lnSpc>
                <a:spcPct val="115000"/>
              </a:lnSpc>
            </a:pP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en-US" altLang="zh-CN" sz="24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</a:t>
            </a:r>
            <a:r>
              <a:rPr lang="zh-CN" altLang="en-US" sz="24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军机处的设立对皇权有一定的约束。</a:t>
            </a:r>
            <a:endParaRPr lang="zh-CN" altLang="en-US"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 fontAlgn="auto">
              <a:lnSpc>
                <a:spcPct val="115000"/>
              </a:lnSpc>
            </a:pP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军机处实现了从“君主专政”向“大臣行政”、从</a:t>
            </a:r>
            <a:r>
              <a:rPr lang="en-US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直接的帝国个人专制”向“君臣联合行政”的转变，这种变化使清政权在“中年”时走向昌盛，并最终延长了其寿命。</a:t>
            </a:r>
            <a:r>
              <a:rPr lang="en-US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——白彬菊</a:t>
            </a: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美国汉学家</a:t>
            </a: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endParaRPr lang="zh-CN" altLang="en-US"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940" y="1069975"/>
            <a:ext cx="4340225" cy="591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【学术争鸣：军机处】</a:t>
            </a:r>
            <a:endParaRPr lang="zh-CN" sz="2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62255" y="302895"/>
            <a:ext cx="2529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【核心突破】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48560" y="771525"/>
            <a:ext cx="16129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核心概念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6280" y="1620520"/>
            <a:ext cx="11587480" cy="591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600" b="1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依据以上材料，找出明清时期督抚制演变的特点</a:t>
            </a:r>
            <a:endParaRPr lang="zh-CN" altLang="en-US" sz="2600" b="1">
              <a:solidFill>
                <a:schemeClr val="tx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7505" y="1122680"/>
            <a:ext cx="3115310" cy="591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【明清巡抚】</a:t>
            </a:r>
            <a:endParaRPr lang="zh-CN" sz="26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5645" y="2424430"/>
            <a:ext cx="11220450" cy="159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7970" algn="l" fontAlgn="auto">
              <a:lnSpc>
                <a:spcPct val="125000"/>
              </a:lnSpc>
              <a:spcBef>
                <a:spcPts val="0"/>
              </a:spcBef>
              <a:buNone/>
            </a:pPr>
            <a:r>
              <a:rPr lang="zh-CN" altLang="en-US" sz="2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督抚由临时委派到永久存在；</a:t>
            </a:r>
            <a:endParaRPr lang="zh-CN" altLang="en-US" sz="2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267970" algn="l" fontAlgn="auto">
              <a:lnSpc>
                <a:spcPct val="125000"/>
              </a:lnSpc>
              <a:spcBef>
                <a:spcPts val="0"/>
              </a:spcBef>
              <a:buNone/>
            </a:pPr>
            <a:r>
              <a:rPr lang="zh-CN" altLang="en-US" sz="2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由负责专门事务到负责地方行政；</a:t>
            </a:r>
            <a:endParaRPr lang="zh-CN" altLang="en-US" sz="2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267970" algn="l" fontAlgn="auto">
              <a:lnSpc>
                <a:spcPct val="125000"/>
              </a:lnSpc>
              <a:spcBef>
                <a:spcPts val="0"/>
              </a:spcBef>
              <a:buNone/>
            </a:pPr>
            <a:r>
              <a:rPr lang="zh-CN" altLang="en-US" sz="2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由一般加衔到正式建制。</a:t>
            </a:r>
            <a:endParaRPr lang="zh-CN" altLang="en-US" sz="2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245995" y="3994785"/>
            <a:ext cx="7678420" cy="2808605"/>
            <a:chOff x="3537" y="6291"/>
            <a:chExt cx="12092" cy="4423"/>
          </a:xfrm>
        </p:grpSpPr>
        <p:sp>
          <p:nvSpPr>
            <p:cNvPr id="4" name="椭圆 3"/>
            <p:cNvSpPr/>
            <p:nvPr/>
          </p:nvSpPr>
          <p:spPr>
            <a:xfrm>
              <a:off x="3537" y="6291"/>
              <a:ext cx="12092" cy="44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677" y="6710"/>
              <a:ext cx="9114" cy="363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【知识延伸】</a:t>
              </a:r>
              <a:endPara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r>
                <a:rPr lang="zh-CN" altLang="en-US" sz="2400" b="1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巡抚是中国明清时地方军政大员之一，巡视各地的军政、民政大臣，清代巡抚主管一省军政、民政；以“巡行天下，抚军按民”而名；加强对“三司”的管理，强化中央集权；提高地方行政效率。</a:t>
              </a:r>
              <a:endPara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62255" y="302895"/>
            <a:ext cx="2529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【核心突破】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7505" y="1122680"/>
            <a:ext cx="4340225" cy="5924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【真题演练</a:t>
            </a:r>
            <a:r>
              <a:rPr lang="zh-CN" sz="2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</a:t>
            </a:r>
            <a:r>
              <a:rPr lang="zh-CN" altLang="en-US" sz="2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明清巡抚</a:t>
            </a:r>
            <a:r>
              <a:rPr lang="zh-CN" sz="2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】</a:t>
            </a:r>
            <a:endParaRPr lang="zh-CN" sz="2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1135" y="1620520"/>
            <a:ext cx="6249035" cy="459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5000"/>
              </a:lnSpc>
            </a:pP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6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2016·</a:t>
            </a: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全国</a:t>
            </a:r>
            <a:r>
              <a:rPr lang="en-US" altLang="zh-CN" sz="26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Ⅰ</a:t>
            </a: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卷</a:t>
            </a:r>
            <a:r>
              <a:rPr lang="en-US" altLang="zh-CN" sz="26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·27</a:t>
            </a: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）明初废行省，地方分设三司，分别掌管一地民政与财政、司法、军事，直属六部。明中叶以后，皇帝临时派遣的巡抚逐渐演变为三司之上的地方最高行政长官。这一变化有助于</a:t>
            </a:r>
            <a:r>
              <a:rPr lang="en-US" altLang="zh-CN" sz="26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 </a:t>
            </a:r>
            <a:r>
              <a:rPr lang="en-US" sz="26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)</a:t>
            </a:r>
            <a:endParaRPr lang="en-US" sz="2600" b="1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fontAlgn="auto">
              <a:lnSpc>
                <a:spcPct val="125000"/>
              </a:lnSpc>
            </a:pPr>
            <a:r>
              <a:rPr lang="en-US" sz="26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A．</a:t>
            </a: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扩大地方行政权力      	</a:t>
            </a:r>
            <a:endParaRPr lang="en-US" altLang="zh-CN" sz="2600" b="1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fontAlgn="auto">
              <a:lnSpc>
                <a:spcPct val="125000"/>
              </a:lnSpc>
            </a:pPr>
            <a:r>
              <a:rPr lang="en-US" sz="26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B．</a:t>
            </a: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提高地方行政效率</a:t>
            </a:r>
            <a:endParaRPr lang="zh-CN" altLang="en-US" sz="2600" b="1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fontAlgn="auto">
              <a:lnSpc>
                <a:spcPct val="125000"/>
              </a:lnSpc>
            </a:pPr>
            <a:r>
              <a:rPr lang="en-US" sz="26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C．</a:t>
            </a: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削弱六部的权限    	</a:t>
            </a:r>
            <a:endParaRPr lang="en-US" altLang="zh-CN" sz="2600" b="1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fontAlgn="auto">
              <a:lnSpc>
                <a:spcPct val="125000"/>
              </a:lnSpc>
            </a:pPr>
            <a:r>
              <a:rPr lang="en-US" sz="26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D．</a:t>
            </a: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缓解中央与地方的对立</a:t>
            </a:r>
            <a:endParaRPr lang="zh-CN" altLang="en-US" sz="2600" b="1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48560" y="771525"/>
            <a:ext cx="16129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核心概念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0" name="文本框 99"/>
          <p:cNvSpPr txBox="1"/>
          <p:nvPr/>
        </p:nvSpPr>
        <p:spPr>
          <a:xfrm>
            <a:off x="6470650" y="1310440"/>
            <a:ext cx="5396865" cy="563231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题目强调明代中叶以后，皇帝临时派遣的巡抚成为地方最高长官，从逻辑角度来看，驯服直接听命于皇帝，直接隶属于皇帝，对皇帝负责，巡抚凌驾于三司之上成为地方最高长官，最明显的结果就是有利于政策的上传下达的效率的提高。明代地方实行“三司制度”，“三司”之间互不统属，将地方军政监三大权力一分为三，在增强“三司”之间相互监督和制约的同时，一省之内也缺乏一个集中统属的部门，这样就会出现“遇事处置不及时，互相推诿，延误时机”的现象，御史巡抚便以特派身份主政地方，逐渐实现权力集中，直接听命于皇帝，提高行政效率，故选</a:t>
            </a:r>
            <a:r>
              <a:rPr lang="en-US" altLang="zh-CN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B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24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62255" y="302895"/>
            <a:ext cx="2529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【核心突破】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48560" y="771525"/>
            <a:ext cx="16129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核心概念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86385" y="1592580"/>
            <a:ext cx="11649710" cy="5106670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  <a:prstDash val="lgDash"/>
          </a:ln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1</a:t>
            </a:r>
            <a:r>
              <a:rPr lang="en-US"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.掌握地方实权。宋初设转运使管理地方财赋，后来实际上成为地方最高</a:t>
            </a:r>
            <a:r>
              <a:rPr lang="zh-CN" altLang="en-US"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长官</a:t>
            </a: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明初，朝廷派官员分巡各省督理税粮等，称为巡抚，后实际掌地方军政大权，旨在</a:t>
            </a: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强化</a:t>
            </a: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中央集权。</a:t>
            </a:r>
            <a:endParaRPr lang="zh-CN" altLang="en-US"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2.</a:t>
            </a: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加强对“三司”的管理。</a:t>
            </a:r>
            <a:endParaRPr lang="zh-CN" altLang="en-US"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明朝始设巡抚，“巡抚某地等处地方提督军务兼粮饷。</a:t>
            </a:r>
            <a:r>
              <a:rPr lang="en-US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后来绝大多数巡抚都带有兵部官衔及都察院的官衔。目的是在加强对三司的管理。</a:t>
            </a:r>
            <a:endParaRPr lang="zh-CN" altLang="en-US"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en-US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</a:t>
            </a: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提高地方行政效率。</a:t>
            </a:r>
            <a:endParaRPr lang="zh-CN" altLang="en-US"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明初废行省，地方分设三司，分别掌管一地民政军事，直属六部。明中叶以后，皇帝临时派遣的巡抚逐渐演变为三司之上的政长官。这一变化有助于提高地方行政效率。</a:t>
            </a:r>
            <a:endParaRPr lang="zh-CN" altLang="en-US" sz="2400" b="1" kern="1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940" y="1100455"/>
            <a:ext cx="4340225" cy="5924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【多元视角</a:t>
            </a:r>
            <a:r>
              <a:rPr lang="zh-CN" sz="2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</a:t>
            </a:r>
            <a:r>
              <a:rPr lang="zh-CN" altLang="en-US" sz="2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明清巡抚</a:t>
            </a:r>
            <a:r>
              <a:rPr lang="zh-CN" sz="2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】</a:t>
            </a:r>
            <a:endParaRPr lang="zh-CN" sz="2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62255" y="302895"/>
            <a:ext cx="2529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【核心突破】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48560" y="771525"/>
            <a:ext cx="162736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能力提升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47345" y="1294765"/>
            <a:ext cx="11649710" cy="5521960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  <a:prstDash val="lgDash"/>
          </a:ln>
        </p:spPr>
        <p:txBody>
          <a:bodyPr wrap="square" lIns="121898" tIns="60948" rIns="121898" bIns="60948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en-US" altLang="zh-CN" sz="2600" b="1" kern="1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【</a:t>
            </a:r>
            <a:r>
              <a:rPr lang="zh-CN" altLang="en-US" sz="2600" b="1" kern="1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重要史论</a:t>
            </a:r>
            <a:r>
              <a:rPr lang="en-US" altLang="zh-CN" sz="2600" b="1" kern="1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】</a:t>
            </a:r>
            <a:endParaRPr lang="en-US" altLang="zh-CN" sz="2600" b="1" kern="10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600" b="1" kern="1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对明朝设内阁、清朝设军机处强化皇权的认识</a:t>
            </a:r>
            <a:endParaRPr lang="zh-CN" altLang="en-US" sz="2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(1)</a:t>
            </a: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明朝废除丞相制度是解决皇权与相权的矛盾问题；后来设置的内阁，是专制主义皇权强化的表现，本质是封建政治制度的畸变。</a:t>
            </a:r>
            <a:endParaRPr lang="zh-CN" altLang="en-US" sz="2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(2)</a:t>
            </a: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清朝设立军机处使皇权真正成为绝对的最高权威，君臣关系成了彻底的主仆关系，皇帝的专制统治达到顶峰。</a:t>
            </a:r>
            <a:endParaRPr lang="zh-CN" altLang="en-US" sz="2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(3)</a:t>
            </a: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君主专制的高度强化，极大地妨碍了社会的进步和资本主义萌芽的成长。中国社会的发展步伐，从此开始大大落后于西方，从而埋下了日后被动挨打的祸根。</a:t>
            </a:r>
            <a:endParaRPr lang="zh-CN" altLang="en-US" sz="2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62255" y="302895"/>
            <a:ext cx="2529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【核心突破】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48560" y="771525"/>
            <a:ext cx="162736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能力提升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6385" y="1294765"/>
            <a:ext cx="11649710" cy="5121910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  <a:prstDash val="lgDash"/>
          </a:ln>
        </p:spPr>
        <p:txBody>
          <a:bodyPr wrap="square" lIns="121898" tIns="60948" rIns="121898" bIns="60948">
            <a:spAutoFit/>
          </a:bodyPr>
          <a:lstStyle/>
          <a:p>
            <a:pPr fontAlgn="auto">
              <a:lnSpc>
                <a:spcPct val="125000"/>
              </a:lnSpc>
            </a:pPr>
            <a:r>
              <a:rPr lang="en-US" sz="26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en-US" altLang="zh-CN" sz="2600" b="1" kern="1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【</a:t>
            </a:r>
            <a:r>
              <a:rPr lang="zh-CN" altLang="en-US" sz="2600" b="1" kern="1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重要史论</a:t>
            </a:r>
            <a:r>
              <a:rPr lang="en-US" altLang="zh-CN" sz="2600" b="1" kern="1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】</a:t>
            </a:r>
            <a:endParaRPr lang="en-US" altLang="zh-CN" sz="2600" b="1" kern="10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fontAlgn="auto">
              <a:lnSpc>
                <a:spcPct val="125000"/>
              </a:lnSpc>
            </a:pPr>
            <a:r>
              <a:rPr lang="zh-CN" altLang="en-US" sz="2600" b="1" kern="1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汉唐以来中枢权力体系的演变特点</a:t>
            </a:r>
            <a:endParaRPr lang="zh-CN" altLang="en-US" sz="2600" b="1" kern="1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>
              <a:lnSpc>
                <a:spcPct val="125000"/>
              </a:lnSpc>
            </a:pPr>
            <a:r>
              <a:rPr lang="en-US" altLang="zh-CN" sz="2600" b="1" kern="1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(1)</a:t>
            </a:r>
            <a:r>
              <a:rPr lang="zh-CN" altLang="en-US" sz="2600" b="1" kern="1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皇帝通过不断压抑、侵夺相权来加强皇权。宰相制度沿着相权的步步削弱、君权的逐渐强化这根主线发展演变。</a:t>
            </a:r>
            <a:endParaRPr lang="zh-CN" altLang="en-US" sz="2600" b="1" kern="1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>
              <a:lnSpc>
                <a:spcPct val="125000"/>
              </a:lnSpc>
            </a:pPr>
            <a:r>
              <a:rPr lang="en-US" altLang="zh-CN" sz="2600" b="1" kern="1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(2)</a:t>
            </a:r>
            <a:r>
              <a:rPr lang="zh-CN" altLang="en-US" sz="2600" b="1" kern="1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内朝官向外朝官转化。内朝在牵制、架空外朝的同时，久而久之逐步发展为制度化、合法化的外朝中央机构。</a:t>
            </a:r>
            <a:endParaRPr lang="zh-CN" altLang="en-US" sz="2600" b="1" kern="1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>
              <a:lnSpc>
                <a:spcPct val="125000"/>
              </a:lnSpc>
            </a:pPr>
            <a:r>
              <a:rPr lang="en-US" altLang="zh-CN" sz="2600" b="1" kern="1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(3)</a:t>
            </a:r>
            <a:r>
              <a:rPr lang="zh-CN" altLang="en-US" sz="2600" b="1" kern="1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宰相职位的设置由实位转向虚位。由实位到虚位的变化反映的是宰相权力及权威的下降，宰相不再专职是对相权的限制和压缩。</a:t>
            </a:r>
            <a:endParaRPr lang="zh-CN" altLang="en-US" sz="2600" b="1" kern="1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>
              <a:lnSpc>
                <a:spcPct val="125000"/>
              </a:lnSpc>
            </a:pPr>
            <a:r>
              <a:rPr lang="en-US" altLang="zh-CN" sz="2600" b="1" kern="1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(4)</a:t>
            </a:r>
            <a:r>
              <a:rPr lang="zh-CN" altLang="en-US" sz="2600" b="1" kern="1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宰相权力不断分化。宰相既实行分权，在同一机构中，往往设置几个宰相职位，又注重事权的相对集中，弥补分权效率低下的弊端。</a:t>
            </a:r>
            <a:endParaRPr lang="zh-CN" altLang="en-US" sz="2600" b="1" kern="1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62255" y="302895"/>
            <a:ext cx="2529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【本课小结】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48560" y="771525"/>
            <a:ext cx="16129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主要术语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4170" y="1222375"/>
            <a:ext cx="720598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秦汉以来，中央行政体制的演变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（1）秦汉：丞相总揽——三公九卿制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（2）隋唐：三省分工——三省六部制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（3）宋元：三省制向一省制过渡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（4）明清：内阁制和军机处的出现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44170" y="3222625"/>
            <a:ext cx="11561445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60985" indent="-260985"/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秦汉以来，专制君主制的演变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60985" indent="-260985"/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）君主丞相制度（一君一相）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秦汉魏晋南北朝，有一个总执朝政的丞相（独相），权力仅次于皇帝。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②君主宰辅制度（一君多相）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隋唐宋元，君主之下，有一个辅政的宰相群体（群相）。元代一省制，丞相人数不定，多时5人。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③绝对君主制度（一君无相）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废除丞相制度（无相），皇帝亲自处理朝政，明内阁、清军机处成为皇帝处理政务的参谋与助手。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62255" y="302895"/>
            <a:ext cx="2529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【单元小结】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48560" y="761365"/>
            <a:ext cx="375793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专制主义中央集权制度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2572" y="1283073"/>
            <a:ext cx="11307445" cy="4480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/>
          <a:lstStyle/>
          <a:p>
            <a:pPr marL="0" marR="0" lvl="0" indent="0" algn="l" defTabSz="914400" rtl="0" fontAlgn="base">
              <a:lnSpc>
                <a:spcPct val="12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en-US" altLang="zh-CN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1.</a:t>
            </a:r>
            <a:r>
              <a:rPr lang="zh-CN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含义：</a:t>
            </a:r>
            <a:endParaRPr lang="zh-CN" alt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0" marR="0" lvl="0" indent="0" algn="l" defTabSz="914400" rtl="0" fontAlgn="base">
              <a:lnSpc>
                <a:spcPct val="12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  <a:r>
              <a:rPr lang="en-US" altLang="zh-CN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(1)</a:t>
            </a:r>
            <a:r>
              <a:rPr lang="zh-CN" alt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专制主义：是一种决策方式，指皇帝个人专断独裁，集国家最高权力于一身，主要体现在皇位世袭和皇权独大，具有独断性和随意性</a:t>
            </a:r>
            <a:r>
              <a:rPr lang="zh-CN" altLang="en-US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。 </a:t>
            </a:r>
            <a:endParaRPr lang="zh-CN" altLang="en-US" sz="2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  <a:p>
            <a:pPr marL="0" marR="0" lvl="0" indent="0" algn="l" rtl="0">
              <a:lnSpc>
                <a:spcPct val="125000"/>
              </a:lnSpc>
              <a:buNone/>
            </a:pPr>
            <a:r>
              <a:rPr lang="zh-CN" alt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    </a:t>
            </a:r>
            <a:r>
              <a:rPr lang="zh-CN" altLang="en-US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  </a:t>
            </a:r>
            <a:r>
              <a:rPr lang="en-US" altLang="zh-CN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(2)</a:t>
            </a:r>
            <a:r>
              <a:rPr lang="zh-CN" alt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中央集权：是一种组织方式，指地方政府在政治、经济、军事方面没有独立性，必须严格服从中央。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fontAlgn="base">
              <a:lnSpc>
                <a:spcPct val="12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en-US" altLang="zh-CN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2.</a:t>
            </a:r>
            <a:r>
              <a:rPr lang="zh-CN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形成原因：</a:t>
            </a:r>
            <a:endParaRPr lang="zh-CN" alt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0" marR="0" lvl="0" indent="0" algn="l" defTabSz="914400" rtl="0" fontAlgn="base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zh-CN" altLang="en-US" sz="2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     </a:t>
            </a:r>
            <a:r>
              <a:rPr lang="zh-CN" alt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（1）经济：由封建小农经济决定（根本）</a:t>
            </a:r>
            <a:endParaRPr lang="zh-CN" altLang="en-US" sz="2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  <a:p>
            <a:pPr marL="0" marR="0" lvl="0" indent="0" algn="l" rtl="0" fontAlgn="base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zh-CN" alt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     （2）政治：巩固和维护国家统一的需要</a:t>
            </a:r>
            <a:endParaRPr lang="zh-CN" altLang="en-US" sz="2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0" marR="0" lvl="0" indent="0" algn="l" rtl="0" fontAlgn="base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zh-CN" alt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     （3）思想：法家的集权思想</a:t>
            </a:r>
            <a:endParaRPr lang="zh-CN" altLang="en-US" sz="2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0" marR="0" lvl="0" indent="0" algn="l" defTabSz="914400" rtl="0" fontAlgn="base">
              <a:lnSpc>
                <a:spcPct val="12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1365" y="-1713865"/>
            <a:ext cx="13714095" cy="10285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62255" y="302895"/>
            <a:ext cx="2529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【单元小结】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48560" y="761365"/>
            <a:ext cx="375793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专制主义中央集权制度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2572" y="1283073"/>
            <a:ext cx="11307445" cy="4480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/>
          <a:lstStyle/>
          <a:p>
            <a:pPr marL="0" marR="0" lvl="0" indent="0" algn="l" defTabSz="914400" rtl="0" fontAlgn="base">
              <a:lnSpc>
                <a:spcPct val="12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en-US" altLang="zh-CN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3.</a:t>
            </a:r>
            <a:r>
              <a:rPr lang="zh-CN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形成过程：</a:t>
            </a:r>
            <a:endParaRPr lang="zh-CN" alt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0" marR="0" lvl="0" indent="0" algn="l" defTabSz="914400" rtl="0" fontAlgn="base">
              <a:lnSpc>
                <a:spcPct val="12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  <a:r>
              <a:rPr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战国：兴起</a:t>
            </a:r>
            <a:r>
              <a:rPr lang="zh-CN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；</a:t>
            </a:r>
            <a:r>
              <a:rPr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秦朝：确立</a:t>
            </a:r>
            <a:r>
              <a:rPr lang="zh-CN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；</a:t>
            </a:r>
            <a:r>
              <a:rPr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西汉：巩固</a:t>
            </a:r>
            <a:r>
              <a:rPr lang="zh-CN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；</a:t>
            </a:r>
            <a:r>
              <a:rPr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隋唐：完善</a:t>
            </a:r>
            <a:r>
              <a:rPr lang="zh-CN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；</a:t>
            </a:r>
            <a:endParaRPr sz="2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  <a:p>
            <a:pPr marL="0" marR="0" lvl="0" indent="0" algn="l" defTabSz="914400" rtl="0" fontAlgn="base">
              <a:lnSpc>
                <a:spcPct val="12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      宋朝：加强</a:t>
            </a:r>
            <a:r>
              <a:rPr lang="zh-CN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；</a:t>
            </a:r>
            <a:r>
              <a:rPr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元朝：新发展</a:t>
            </a:r>
            <a:r>
              <a:rPr lang="zh-CN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；</a:t>
            </a:r>
            <a:r>
              <a:rPr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明清：空前强化</a:t>
            </a:r>
            <a:r>
              <a:rPr lang="zh-CN" alt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。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fontAlgn="base">
              <a:lnSpc>
                <a:spcPct val="12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4.</a:t>
            </a:r>
            <a:r>
              <a:rPr lang="zh-CN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基本</a:t>
            </a:r>
            <a:r>
              <a:rPr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特点：</a:t>
            </a:r>
            <a:endParaRPr lang="zh-CN" alt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0" marR="0" lvl="0" indent="0" algn="l" defTabSz="914400" rtl="0" fontAlgn="base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zh-CN" altLang="en-US" sz="2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     </a:t>
            </a:r>
            <a:r>
              <a:rPr lang="zh-CN" alt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皇权至上；官僚政治；人治为主；神化皇权；文化专制；囊括政经文外等各方面</a:t>
            </a:r>
            <a:endParaRPr lang="zh-CN" altLang="en-US" sz="2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62255" y="302895"/>
            <a:ext cx="2529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【单元小结】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48560" y="761365"/>
            <a:ext cx="375793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专制主义中央集权制度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2572" y="1079873"/>
            <a:ext cx="11307445" cy="4480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/>
          <a:lstStyle/>
          <a:p>
            <a:pPr marL="0" marR="0" lvl="0" indent="0" algn="l" defTabSz="914400" rtl="0" fontAlgn="base">
              <a:lnSpc>
                <a:spcPct val="12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en-US" altLang="zh-CN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5.</a:t>
            </a:r>
            <a:r>
              <a:rPr lang="zh-CN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评价：</a:t>
            </a:r>
            <a:endParaRPr lang="zh-CN" alt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0" marR="0" lvl="0" indent="0" algn="l" defTabSz="914400" rtl="0" fontAlgn="base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  <a:r>
              <a:rPr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（1）积极：主要是前期——明清以前，且主要由中央集权发挥</a:t>
            </a:r>
            <a:endParaRPr sz="2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  <a:p>
            <a:pPr marL="0" marR="0" lvl="0" indent="0" algn="l" defTabSz="914400" rtl="0" fontAlgn="base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①经济：能有效地集中人力，物力和财力从事大规模的生产活动和经济建设，促进社会经济发展；</a:t>
            </a:r>
            <a:endParaRPr sz="2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  <a:p>
            <a:pPr marL="0" marR="0" lvl="0" indent="0" algn="l" defTabSz="914400" rtl="0" fontAlgn="base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②政治：有利于统一多民族国家的形成、发展和巩固，为人民的生产生活创造和平稳定的社会环境；</a:t>
            </a:r>
            <a:endParaRPr sz="2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  <a:p>
            <a:pPr marL="0" marR="0" lvl="0" indent="0" algn="l" defTabSz="914400" rtl="0" fontAlgn="base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③文化：利于各民族的融合，促进各地区的文化交流，创造灿烂的文明，并组织大规模编书等活动，保障中华文明的延续；</a:t>
            </a:r>
            <a:endParaRPr sz="2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  <a:p>
            <a:pPr marL="0" marR="0" lvl="0" indent="0" algn="l" defTabSz="914400" rtl="0" fontAlgn="base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④外交:A、保障中外正常的经济文化交流；</a:t>
            </a:r>
            <a:endParaRPr sz="2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  <a:p>
            <a:pPr marL="0" marR="0" lvl="0" indent="0" algn="l" defTabSz="914400" rtl="0" fontAlgn="base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       B、有利于集中国家力量抵御侵略，维护国家主权和统一。</a:t>
            </a:r>
            <a:endParaRPr sz="2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62255" y="302895"/>
            <a:ext cx="2529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【单元小结】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48560" y="761365"/>
            <a:ext cx="375793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专制主义中央集权制度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2572" y="1079873"/>
            <a:ext cx="11307445" cy="4480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/>
          <a:lstStyle/>
          <a:p>
            <a:pPr marL="0" marR="0" lvl="0" indent="0" algn="l" defTabSz="914400" rtl="0" fontAlgn="base">
              <a:lnSpc>
                <a:spcPct val="125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en-US" altLang="zh-CN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5.</a:t>
            </a:r>
            <a:r>
              <a:rPr lang="zh-CN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评价：</a:t>
            </a:r>
            <a:endParaRPr lang="zh-CN" alt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0" marR="0" lvl="0" indent="0" algn="l" defTabSz="914400" rtl="0" fontAlgn="base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  <a:r>
              <a:rPr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（2）消极：（主要是后期——明清时期，且主要由专制主义导致）</a:t>
            </a:r>
            <a:endParaRPr sz="2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  <a:p>
            <a:pPr marL="0" marR="0" lvl="0" indent="0" algn="l" defTabSz="914400" rtl="0" fontAlgn="base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①经济：封建社会末期，束缚社会生产力的发展，特别是阻碍资本主义萌芽的发展，阻碍中国社会转型；</a:t>
            </a:r>
            <a:endParaRPr sz="2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  <a:p>
            <a:pPr marL="0" marR="0" lvl="0" indent="0" algn="l" defTabSz="914400" rtl="0" fontAlgn="base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②政治：A、扼杀人性，阻碍民主产生和发展； </a:t>
            </a:r>
            <a:endParaRPr sz="2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  <a:p>
            <a:pPr marL="0" marR="0" lvl="0" indent="0" algn="l" defTabSz="914400" rtl="0" fontAlgn="base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        B、易形成暴政腐败现象，阻碍社会进步 </a:t>
            </a:r>
            <a:endParaRPr sz="2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  <a:p>
            <a:pPr marL="0" marR="0" lvl="0" indent="0" algn="l" defTabSz="914400" rtl="0" fontAlgn="base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③文化：文化专制政策，钳制人们思想，摧残文化，严重阻碍近代自然科学和早期民主启蒙思想的产生、发展； </a:t>
            </a:r>
            <a:endParaRPr sz="2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  <a:p>
            <a:pPr marL="0" marR="0" lvl="0" indent="0" algn="l" defTabSz="914400" rtl="0" fontAlgn="base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④外交:为强化专制实行闭关锁国政策，阻碍中外交流，丧失追赶先进潮流的机会，而落后挨打。</a:t>
            </a:r>
            <a:endParaRPr sz="2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19502" y="256217"/>
            <a:ext cx="5390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zh-CN" altLang="en-US" sz="4000" b="1" dirty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专制主义中央集权制度</a:t>
            </a:r>
            <a:endParaRPr lang="zh-CN" altLang="en-US" sz="4000" b="1" dirty="0">
              <a:solidFill>
                <a:srgbClr val="FF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669280" y="2560320"/>
            <a:ext cx="1044575" cy="2393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</p:spPr>
        <p:txBody>
          <a:bodyPr vert="eaVert"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封建专制主义中央集权制度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Line 20"/>
          <p:cNvSpPr>
            <a:spLocks noChangeShapeType="1"/>
          </p:cNvSpPr>
          <p:nvPr/>
        </p:nvSpPr>
        <p:spPr bwMode="auto">
          <a:xfrm flipV="1">
            <a:off x="6310630" y="1725295"/>
            <a:ext cx="635" cy="83566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5734020" y="2012754"/>
            <a:ext cx="1362080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核  心</a:t>
            </a:r>
            <a:endParaRPr lang="zh-CN" altLang="en-US" sz="2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297649" y="1202915"/>
            <a:ext cx="2089150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君主专制独裁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Line 17"/>
          <p:cNvSpPr>
            <a:spLocks noChangeShapeType="1"/>
          </p:cNvSpPr>
          <p:nvPr/>
        </p:nvSpPr>
        <p:spPr bwMode="auto">
          <a:xfrm flipH="1" flipV="1">
            <a:off x="4511675" y="2923540"/>
            <a:ext cx="1173480" cy="2095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4727576" y="2479982"/>
            <a:ext cx="1008063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含义</a:t>
            </a:r>
            <a:endParaRPr lang="zh-CN" altLang="en-US" sz="2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524001" y="2437627"/>
            <a:ext cx="2987675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专制主义（决策方式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中央集权（组织方式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Line 18"/>
          <p:cNvSpPr>
            <a:spLocks noChangeShapeType="1"/>
          </p:cNvSpPr>
          <p:nvPr/>
        </p:nvSpPr>
        <p:spPr bwMode="auto">
          <a:xfrm flipH="1">
            <a:off x="4538345" y="4023360"/>
            <a:ext cx="1130300" cy="9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4381488" y="3543118"/>
            <a:ext cx="1285884" cy="4001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形成原因</a:t>
            </a:r>
            <a:endParaRPr lang="zh-CN" altLang="en-US" sz="2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524001" y="3477029"/>
            <a:ext cx="2987675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根源：小农经济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政治、思想、地理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H="1" flipV="1">
            <a:off x="4605229" y="1948683"/>
            <a:ext cx="1081087" cy="66026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 rot="2014262">
            <a:off x="4791217" y="1817968"/>
            <a:ext cx="1015001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手 段</a:t>
            </a:r>
            <a:endParaRPr lang="zh-CN" altLang="en-US" sz="2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524001" y="1409440"/>
            <a:ext cx="2987675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政治、经济、军事、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法律、文化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 flipV="1">
            <a:off x="6713855" y="3721735"/>
            <a:ext cx="1665605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7032626" y="3310343"/>
            <a:ext cx="1008063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发展</a:t>
            </a:r>
            <a:endParaRPr lang="zh-CN" altLang="en-US" sz="2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演变</a:t>
            </a:r>
            <a:endParaRPr lang="zh-CN" altLang="en-US" sz="2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8310578" y="1394565"/>
            <a:ext cx="2357422" cy="37856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战国：兴起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秦朝：确立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西汉：巩固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隋唐：完善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宋朝：加强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元朝：新发展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明清：空前强化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6309360" y="4954905"/>
            <a:ext cx="1270" cy="88836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5518120" y="5261641"/>
            <a:ext cx="1577980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基本 矛盾</a:t>
            </a:r>
            <a:endParaRPr lang="zh-CN" altLang="en-US" sz="2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5524464" y="5842865"/>
            <a:ext cx="1285884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两  对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7739012" y="5527065"/>
            <a:ext cx="3143271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皇权加强，相权削弱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中央加强，地方削弱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Line 14"/>
          <p:cNvSpPr>
            <a:spLocks noChangeShapeType="1"/>
          </p:cNvSpPr>
          <p:nvPr/>
        </p:nvSpPr>
        <p:spPr bwMode="auto">
          <a:xfrm>
            <a:off x="6810375" y="6090920"/>
            <a:ext cx="928370" cy="508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28" name="Line 19"/>
          <p:cNvSpPr>
            <a:spLocks noChangeShapeType="1"/>
          </p:cNvSpPr>
          <p:nvPr/>
        </p:nvSpPr>
        <p:spPr bwMode="auto">
          <a:xfrm flipH="1">
            <a:off x="4538345" y="4775835"/>
            <a:ext cx="1130300" cy="64198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29" name="Text Box 28"/>
          <p:cNvSpPr txBox="1">
            <a:spLocks noChangeArrowheads="1"/>
          </p:cNvSpPr>
          <p:nvPr/>
        </p:nvSpPr>
        <p:spPr bwMode="auto">
          <a:xfrm rot="19594237">
            <a:off x="4865849" y="4524688"/>
            <a:ext cx="863600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作用</a:t>
            </a:r>
            <a:endParaRPr lang="zh-CN" altLang="en-US" sz="2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1524000" y="5259562"/>
            <a:ext cx="2987676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积极（中央集权）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524000" y="5971221"/>
            <a:ext cx="34289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消极（专制主义）：  </a:t>
            </a:r>
            <a:br>
              <a:rPr lang="en-US" altLang="zh-CN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5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43205" y="302895"/>
            <a:ext cx="23475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【明晰考向】 </a:t>
            </a:r>
            <a:endParaRPr kumimoji="1"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81910" y="706755"/>
            <a:ext cx="160782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考情分析</a:t>
            </a:r>
            <a:endParaRPr kumimoji="1" lang="zh-CN" altLang="en-US" sz="2800" b="1" dirty="0" smtClean="0">
              <a:solidFill>
                <a:schemeClr val="tx1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243205" y="1228725"/>
          <a:ext cx="11581765" cy="5395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7115"/>
                <a:gridCol w="3227705"/>
                <a:gridCol w="4862830"/>
                <a:gridCol w="2444115"/>
              </a:tblGrid>
              <a:tr h="3657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阶段</a:t>
                      </a:r>
                      <a:endParaRPr lang="en-US" altLang="en-US" sz="24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试题年份</a:t>
                      </a:r>
                      <a:endParaRPr lang="en-US" altLang="en-US" sz="24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题干核心</a:t>
                      </a:r>
                      <a:endParaRPr lang="en-US" altLang="en-US" sz="24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教学建议</a:t>
                      </a:r>
                      <a:endParaRPr lang="en-US" altLang="en-US" sz="24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 rowSpan="1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明  清</a:t>
                      </a:r>
                      <a:endParaRPr lang="en-US" altLang="en-US" sz="2400" b="1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2007·宁夏卷·29</a:t>
                      </a:r>
                      <a:endParaRPr lang="en-US" altLang="en-US" sz="20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内阁与军机处的比较（明清）</a:t>
                      </a:r>
                      <a:endParaRPr lang="en-US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14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1.注意关注明清内阁的职权演变，尤其是明代内阁。</a:t>
                      </a:r>
                      <a:endParaRPr lang="en-US" sz="2400" b="1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2.注意关注晚期的政治走向及华夏传统、民族认同、朝贡贸易。</a:t>
                      </a:r>
                      <a:endParaRPr lang="en-US" altLang="en-US" sz="2400" b="1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577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2009·宁夏卷·28</a:t>
                      </a:r>
                      <a:endParaRPr lang="en-US" altLang="en-US" sz="20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内阁与六部的职权（明）</a:t>
                      </a:r>
                      <a:endParaRPr lang="en-US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41465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2012·课标全国卷·28</a:t>
                      </a:r>
                      <a:endParaRPr lang="en-US" altLang="en-US" sz="20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内阁及体制僵化（清）</a:t>
                      </a:r>
                      <a:endParaRPr lang="en-US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39433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2014·大纲全国卷·14</a:t>
                      </a:r>
                      <a:endParaRPr lang="en-US" altLang="en-US" sz="20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内阁职权（明）</a:t>
                      </a:r>
                      <a:endParaRPr lang="en-US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42481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2014·全国Ⅱ卷·27</a:t>
                      </a:r>
                      <a:endParaRPr lang="en-US" altLang="en-US" sz="20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内阁权力膨胀（明）</a:t>
                      </a:r>
                      <a:endParaRPr lang="en-US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34226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2014·海南卷·8</a:t>
                      </a:r>
                      <a:endParaRPr lang="en-US" altLang="en-US" sz="20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内阁职权（清）</a:t>
                      </a:r>
                      <a:endParaRPr lang="en-US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46609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2017·全国Ⅱ卷·27</a:t>
                      </a:r>
                      <a:endParaRPr lang="en-US" altLang="en-US" sz="20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宦官与内阁博弈（明）</a:t>
                      </a:r>
                      <a:endParaRPr lang="en-US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31178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2011·海南卷·8</a:t>
                      </a:r>
                      <a:endParaRPr lang="en-US" altLang="en-US" sz="20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地方行政（清）</a:t>
                      </a:r>
                      <a:endParaRPr lang="en-US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39433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2016·全国Ⅰ卷·27</a:t>
                      </a:r>
                      <a:endParaRPr lang="en-US" altLang="en-US" sz="20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地方行政（明）</a:t>
                      </a:r>
                      <a:endParaRPr lang="en-US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31178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2011·海南卷·6</a:t>
                      </a:r>
                      <a:endParaRPr lang="en-US" altLang="en-US" sz="20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华夏传统（明）</a:t>
                      </a:r>
                      <a:endParaRPr lang="en-US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16002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2012·课标全国卷·29</a:t>
                      </a:r>
                      <a:endParaRPr lang="en-US" altLang="en-US" sz="20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专制走向（晚期形态）</a:t>
                      </a:r>
                      <a:endParaRPr lang="en-US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2015·全国Ⅱ卷·27</a:t>
                      </a:r>
                      <a:endParaRPr lang="en-US" altLang="en-US" sz="20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迁都北京的影响（明）</a:t>
                      </a:r>
                      <a:endParaRPr lang="en-US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2015·海南卷·7</a:t>
                      </a:r>
                      <a:endParaRPr lang="en-US" altLang="en-US" sz="20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严刑峻法（明）</a:t>
                      </a:r>
                      <a:endParaRPr lang="en-US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2016·全国Ⅱ卷·27</a:t>
                      </a:r>
                      <a:endParaRPr lang="en-US" altLang="en-US" sz="20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民族认同（清）</a:t>
                      </a:r>
                      <a:endParaRPr lang="en-US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41270" y="1447165"/>
            <a:ext cx="43033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3600" b="1"/>
              <a:t>明清君主专制的强化</a:t>
            </a:r>
            <a:endParaRPr lang="zh-CN" altLang="zh-CN" sz="3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47498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5525770" y="228600"/>
            <a:ext cx="835025" cy="1318895"/>
          </a:xfrm>
          <a:prstGeom prst="rect">
            <a:avLst/>
          </a:prstGeom>
          <a:solidFill>
            <a:srgbClr val="A407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507355" y="341630"/>
            <a:ext cx="859790" cy="1320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4400" b="1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FZQingKeBenYueSongS-R-GB" charset="-122"/>
              </a:rPr>
              <a:t>政治</a:t>
            </a:r>
            <a:endParaRPr kumimoji="1" lang="zh-CN" altLang="en-US" sz="4400" b="1" dirty="0">
              <a:solidFill>
                <a:schemeClr val="bg1"/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FZQingKeBenYueSongS-R-GB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92735" y="779145"/>
            <a:ext cx="5038725" cy="6940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800" b="1" kern="1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一、明君主专制的强化</a:t>
            </a:r>
            <a:endParaRPr lang="zh-CN" altLang="zh-CN" sz="2800" b="1" kern="100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23826" y="1958038"/>
            <a:ext cx="11412000" cy="442595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en-US" altLang="zh-CN" sz="2800" b="1" kern="1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废除丞相</a:t>
            </a: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，强化六部</a:t>
            </a:r>
            <a:endParaRPr lang="zh-CN" altLang="zh-CN" sz="28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en-US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(1)</a:t>
            </a:r>
            <a:r>
              <a:rPr lang="zh-CN" altLang="zh-CN" sz="28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背景：</a:t>
            </a:r>
            <a:endParaRPr lang="zh-CN" altLang="zh-CN" sz="28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8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根本原因：皇权与相权之间的矛盾，相</a:t>
            </a:r>
            <a:r>
              <a:rPr lang="zh-CN" altLang="en-US" sz="28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权过大，威胁皇权</a:t>
            </a:r>
            <a:endParaRPr lang="zh-CN" altLang="zh-CN" sz="28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8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历史原因：吸取元朝丞相权力过大，以致皇权不稳</a:t>
            </a:r>
            <a:endParaRPr lang="zh-CN" altLang="zh-CN" sz="28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8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现实原因：当朝丞相</a:t>
            </a:r>
            <a:r>
              <a:rPr altLang="zh-CN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  <a:sym typeface="+mn-ea"/>
              </a:rPr>
              <a:t>胡惟庸</a:t>
            </a:r>
            <a:r>
              <a:rPr lang="zh-CN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  <a:sym typeface="+mn-ea"/>
              </a:rPr>
              <a:t>专权威胁到皇权</a:t>
            </a:r>
            <a:endParaRPr lang="en-US" altLang="zh-CN" sz="32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endParaRPr lang="zh-CN" altLang="zh-CN" sz="28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2070735" algn="l"/>
              </a:tabLst>
            </a:pPr>
            <a:r>
              <a:rPr lang="zh-CN" altLang="zh-CN" sz="28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endParaRPr lang="zh-CN" altLang="zh-CN" sz="28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文本框 2"/>
          <p:cNvSpPr txBox="1"/>
          <p:nvPr/>
        </p:nvSpPr>
        <p:spPr>
          <a:xfrm>
            <a:off x="7366635" y="292100"/>
            <a:ext cx="6099175" cy="647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4340"/>
              </a:lnSpc>
            </a:pPr>
            <a:r>
              <a:rPr lang="zh-CN" altLang="en-US" sz="2400" b="1">
                <a:solidFill>
                  <a:srgbClr val="06070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高考一轮通史复习资料</a:t>
            </a:r>
            <a:endParaRPr lang="zh-CN" altLang="en-US" sz="2400" b="1">
              <a:solidFill>
                <a:srgbClr val="06070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1" cstate="print"/>
          <a:srcRect l="1029" t="-430" r="-1029" b="430"/>
          <a:stretch>
            <a:fillRect/>
          </a:stretch>
        </p:blipFill>
        <p:spPr>
          <a:xfrm>
            <a:off x="10829925" y="245745"/>
            <a:ext cx="1106170" cy="1106170"/>
          </a:xfrm>
          <a:prstGeom prst="ellipse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46075" y="904240"/>
            <a:ext cx="8629015" cy="5721985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  <a:prstDash val="lgDash"/>
          </a:ln>
        </p:spPr>
        <p:txBody>
          <a:bodyPr wrap="square" lIns="121898" tIns="60948" rIns="121898" bIns="60948">
            <a:spAutoFit/>
          </a:bodyPr>
          <a:lstStyle/>
          <a:p>
            <a:pPr algn="ctr"/>
            <a:r>
              <a:rPr 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最后的宰相</a:t>
            </a:r>
            <a:r>
              <a:rPr lang="en-US" alt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——</a:t>
            </a:r>
            <a:r>
              <a:rPr alt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  <a:sym typeface="+mn-ea"/>
              </a:rPr>
              <a:t>胡惟庸</a:t>
            </a:r>
            <a:endParaRPr altLang="zh-CN" sz="2600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/>
            </a:endParaRPr>
          </a:p>
          <a:p>
            <a:pPr algn="just"/>
            <a:r>
              <a:rPr alt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   胡惟庸是中国历史上最后一个宰相。为相七年，擅权乱政</a:t>
            </a:r>
            <a:r>
              <a:rPr 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。</a:t>
            </a:r>
            <a:endParaRPr altLang="zh-CN" sz="2600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/>
            </a:endParaRPr>
          </a:p>
          <a:p>
            <a:pPr algn="just"/>
            <a:r>
              <a:rPr alt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   根据《明史》中的记载，胡惟庸的越轨行为可归结为三方面</a:t>
            </a:r>
            <a:r>
              <a:rPr 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：</a:t>
            </a:r>
            <a:r>
              <a:rPr alt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独断专行</a:t>
            </a:r>
            <a:r>
              <a:rPr 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、</a:t>
            </a:r>
            <a:r>
              <a:rPr alt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私拆朝廷奏疏</a:t>
            </a:r>
            <a:r>
              <a:rPr 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、</a:t>
            </a:r>
            <a:r>
              <a:rPr alt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收受贿赂</a:t>
            </a:r>
            <a:r>
              <a:rPr 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。</a:t>
            </a:r>
            <a:endParaRPr lang="zh-CN" sz="2600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/>
            </a:endParaRPr>
          </a:p>
          <a:p>
            <a:pPr algn="just"/>
            <a:r>
              <a:rPr lang="zh-CN" sz="26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</a:rPr>
              <a:t>   洪武十三年正月，丞相胡惟庸称他家的旧宅井里涌出了醴泉（泉水的味道像酒），邀请明太祖前来观赏。大家认为这是大明的祥瑞，朱元璋欣然前往，走到西华门时，一个名叫云奇的太监突然冲到皇帝的车马前，紧拉住缰绳，急得说不出话来。卫士们立即将他拿下，乱棍齐上，差点把他打死，可是他仍然指着胡惟庸家的方向，不肯退下。朱元璋这才感到事情不妙，立即返回，登上宫城，发现胡惟庸家墙道里都藏着士兵，刀枪林立。于是立即下令将胡惟庸逮捕，当天即处死。</a:t>
            </a:r>
            <a:endParaRPr lang="zh-CN" sz="2600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63990" y="1847215"/>
            <a:ext cx="2872105" cy="3359150"/>
          </a:xfrm>
          <a:prstGeom prst="ellipse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872028" y="5206365"/>
            <a:ext cx="125539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altLang="zh-CN" sz="28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/>
                <a:sym typeface="+mn-ea"/>
              </a:rPr>
              <a:t>胡惟庸</a:t>
            </a:r>
            <a:endParaRPr lang="zh-CN" altLang="zh-CN" sz="2800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11132</Words>
  <Application>WPS 演示</Application>
  <PresentationFormat>自定义</PresentationFormat>
  <Paragraphs>887</Paragraphs>
  <Slides>53</Slides>
  <Notes>21</Notes>
  <HiddenSlides>0</HiddenSlides>
  <MMClips>0</MMClips>
  <ScaleCrop>false</ScaleCrop>
  <HeadingPairs>
    <vt:vector size="8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53</vt:i4>
      </vt:variant>
    </vt:vector>
  </HeadingPairs>
  <TitlesOfParts>
    <vt:vector size="77" baseType="lpstr">
      <vt:lpstr>Arial</vt:lpstr>
      <vt:lpstr>宋体</vt:lpstr>
      <vt:lpstr>Wingdings</vt:lpstr>
      <vt:lpstr>微软雅黑</vt:lpstr>
      <vt:lpstr>Calibri Light</vt:lpstr>
      <vt:lpstr>Calibri</vt:lpstr>
      <vt:lpstr>文悦古典明朝体 (非商业使用) W5</vt:lpstr>
      <vt:lpstr>FZQingKeBenYueSongS-R-GB</vt:lpstr>
      <vt:lpstr>楷体</vt:lpstr>
      <vt:lpstr>华文中宋</vt:lpstr>
      <vt:lpstr>Times New Roman</vt:lpstr>
      <vt:lpstr>华文细黑</vt:lpstr>
      <vt:lpstr>Arial Unicode MS</vt:lpstr>
      <vt:lpstr>Times New Roman</vt:lpstr>
      <vt:lpstr>黑体</vt:lpstr>
      <vt:lpstr>BatangChe</vt:lpstr>
      <vt:lpstr>Courier New</vt:lpstr>
      <vt:lpstr>义启隶书体</vt:lpstr>
      <vt:lpstr>华文新魏</vt:lpstr>
      <vt:lpstr>Wingdings</vt:lpstr>
      <vt:lpstr>等线</vt:lpstr>
      <vt:lpstr>等线 Light</vt:lpstr>
      <vt:lpstr>Office Theme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Administrator</cp:lastModifiedBy>
  <cp:revision>134</cp:revision>
  <dcterms:created xsi:type="dcterms:W3CDTF">2017-08-18T03:02:00Z</dcterms:created>
  <dcterms:modified xsi:type="dcterms:W3CDTF">2018-09-07T01:56:28Z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